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256" r:id="rId4"/>
    <p:sldId id="257" r:id="rId5"/>
    <p:sldId id="259" r:id="rId6"/>
    <p:sldId id="262" r:id="rId7"/>
    <p:sldId id="263" r:id="rId8"/>
    <p:sldId id="258" r:id="rId9"/>
    <p:sldId id="265" r:id="rId10"/>
    <p:sldId id="266" r:id="rId11"/>
    <p:sldId id="267" r:id="rId12"/>
    <p:sldId id="273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207D262-6A46-4769-89C5-CF62F9F79552}">
          <p14:sldIdLst>
            <p14:sldId id="256"/>
            <p14:sldId id="257"/>
            <p14:sldId id="259"/>
            <p14:sldId id="262"/>
            <p14:sldId id="263"/>
            <p14:sldId id="258"/>
            <p14:sldId id="265"/>
            <p14:sldId id="266"/>
            <p14:sldId id="267"/>
            <p14:sldId id="273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Equipe" id="{0AA51240-4F70-4C45-944A-947406F40A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83E6E"/>
    <a:srgbClr val="0D568A"/>
    <a:srgbClr val="175A88"/>
    <a:srgbClr val="185B88"/>
    <a:srgbClr val="005180"/>
    <a:srgbClr val="F3F2F2"/>
    <a:srgbClr val="999999"/>
    <a:srgbClr val="FFFFFF"/>
    <a:srgbClr val="EE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45105-FB79-4FA2-A1F9-BC561E6F87BA}" v="13" dt="2024-07-30T19:02:36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orient="horz" pos="890"/>
        <p:guide pos="347"/>
        <p:guide orient="horz"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264B-3008-45A1-9C4A-2B1A63CE2ABA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A73B-1C81-4BAB-B6D7-6E58AC83A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37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waterservicestech.com/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www.waterservicestech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erservicestech.com/" TargetMode="External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erservicestech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waterservicestech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waterservicestech.co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waterservicestech.com/" TargetMode="External"/><Relationship Id="rId7" Type="http://schemas.openxmlformats.org/officeDocument/2006/relationships/hyperlink" Target="https://www.youtube.com/@WaterServicesandTechnologies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hyperlink" Target="https://www.instagram.com/waterservicestech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hyperlink" Target="https://www.linkedin.com/company/water-services-and-technologies-ltda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waterservicestech.com/" TargetMode="External"/><Relationship Id="rId7" Type="http://schemas.openxmlformats.org/officeDocument/2006/relationships/hyperlink" Target="https://www.youtube.com/@WaterServicesandTechnologies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hyperlink" Target="https://www.instagram.com/waterservicestech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hyperlink" Target="https://www.linkedin.com/company/water-services-and-technologies-ltda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waterservicestech.com/" TargetMode="External"/><Relationship Id="rId7" Type="http://schemas.openxmlformats.org/officeDocument/2006/relationships/hyperlink" Target="https://www.youtube.com/@WaterServicesandTechnologies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hyperlink" Target="https://www.instagram.com/waterservicestech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hyperlink" Target="https://www.linkedin.com/company/water-services-and-technologies-ltda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C7789-1CC5-E78D-3E66-3E8FBB6B5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1B8C9B-7CF9-E215-33A6-EF18D8109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D5EFA5-8558-6104-271F-8B5077F8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EB7029-C340-618C-023A-6178BDC9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C52064-B786-CDEC-0C10-663967B7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86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E9E4E-CFA6-7490-7AE8-84870E9B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CFF7D6-4572-9ADE-DC6B-D7D22F83A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96F894-B35C-3234-93A4-E6218D84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469B1-C907-ADE2-964D-93E7A17C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5E84C9-A5CD-E3DD-B2AA-9ECE3E9E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2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515863-6023-AF54-D8DE-F6A30E4FA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541DF1-AA45-8C95-183E-4648E6C85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340734-8323-CDFF-A1E7-54012FB6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A1FE8C-DA80-DF2B-8C22-E9146920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211B0-F61B-1226-F134-DAFF3FC6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11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-Mine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3656A8BB-E951-7517-A899-445AA93A2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1"/>
          <a:stretch/>
        </p:blipFill>
        <p:spPr>
          <a:xfrm>
            <a:off x="-1" y="4155311"/>
            <a:ext cx="12192000" cy="27026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B163C1-3B22-C116-7C22-2CA2FF7D8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r="4845"/>
          <a:stretch/>
        </p:blipFill>
        <p:spPr>
          <a:xfrm>
            <a:off x="-2" y="0"/>
            <a:ext cx="12192001" cy="27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720090-0EE5-F36F-EAD7-58D6B92C1D3B}"/>
              </a:ext>
            </a:extLst>
          </p:cNvPr>
          <p:cNvSpPr txBox="1"/>
          <p:nvPr userDrawn="1"/>
        </p:nvSpPr>
        <p:spPr>
          <a:xfrm>
            <a:off x="1121876" y="5056578"/>
            <a:ext cx="4315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  <a:latin typeface="Avenir Next LT Pro" panose="020B0504020202020204" pitchFamily="34" charset="0"/>
              </a:rPr>
              <a:t>ÁGUA &amp; MINERAÇÃO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D9D0AF-81BF-D1F9-A5D9-7F5BD37430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325" y="4989381"/>
            <a:ext cx="1663827" cy="10223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3D3E306-0D3E-8F1F-B71A-05D9A84E6D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2162" y="4742512"/>
            <a:ext cx="1248580" cy="126348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Texto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E73F0CFF-0AD6-073A-FE56-0B65DB4D9D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12" y="3064647"/>
            <a:ext cx="3320776" cy="83019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02DE72-5B66-DC1D-DEED-6A512BF14D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2142" y="3825034"/>
            <a:ext cx="1248580" cy="931682"/>
          </a:xfrm>
          <a:prstGeom prst="rect">
            <a:avLst/>
          </a:prstGeom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9" descr="wtable2">
            <a:extLst>
              <a:ext uri="{FF2B5EF4-FFF2-40B4-BE49-F238E27FC236}">
                <a16:creationId xmlns:a16="http://schemas.microsoft.com/office/drawing/2014/main" id="{66179B62-0FF5-10E2-5FFB-8540BABF7E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60762" y="3825034"/>
            <a:ext cx="1532892" cy="2180966"/>
          </a:xfrm>
          <a:prstGeom prst="rect">
            <a:avLst/>
          </a:prstGeom>
          <a:ln w="952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921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-Mine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3656A8BB-E951-7517-A899-445AA93A2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1"/>
          <a:stretch/>
        </p:blipFill>
        <p:spPr>
          <a:xfrm>
            <a:off x="-1" y="4155311"/>
            <a:ext cx="12192000" cy="27026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B163C1-3B22-C116-7C22-2CA2FF7D8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r="4845"/>
          <a:stretch/>
        </p:blipFill>
        <p:spPr>
          <a:xfrm>
            <a:off x="-2" y="0"/>
            <a:ext cx="12192001" cy="27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720090-0EE5-F36F-EAD7-58D6B92C1D3B}"/>
              </a:ext>
            </a:extLst>
          </p:cNvPr>
          <p:cNvSpPr txBox="1"/>
          <p:nvPr userDrawn="1"/>
        </p:nvSpPr>
        <p:spPr>
          <a:xfrm>
            <a:off x="3938037" y="5056578"/>
            <a:ext cx="4315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  <a:latin typeface="Avenir Next LT Pro" panose="020B0504020202020204" pitchFamily="34" charset="0"/>
              </a:rPr>
              <a:t>ÁGUA &amp; MINERAÇÃO</a:t>
            </a:r>
          </a:p>
        </p:txBody>
      </p:sp>
      <p:pic>
        <p:nvPicPr>
          <p:cNvPr id="11" name="Imagem 10" descr="Text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06D6B0E8-1DCA-8985-D52B-83F7CAC03A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02" y="2908262"/>
            <a:ext cx="4144392" cy="10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3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-Indust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rem passando em trilho perto de postes e montanha ao fundo&#10;&#10;Descrição gerada automaticamente com confiança baixa">
            <a:extLst>
              <a:ext uri="{FF2B5EF4-FFF2-40B4-BE49-F238E27FC236}">
                <a16:creationId xmlns:a16="http://schemas.microsoft.com/office/drawing/2014/main" id="{47AFC5DA-7C71-AACD-42AF-E3E35997F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67577"/>
          <a:stretch/>
        </p:blipFill>
        <p:spPr>
          <a:xfrm>
            <a:off x="0" y="0"/>
            <a:ext cx="12191999" cy="2700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DFA117B0-0850-C443-547B-AB603DD465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03" y="2910951"/>
            <a:ext cx="4144392" cy="10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-Abastecimento e Sane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tidão de pessoas&#10;&#10;Descrição gerada automaticamente">
            <a:extLst>
              <a:ext uri="{FF2B5EF4-FFF2-40B4-BE49-F238E27FC236}">
                <a16:creationId xmlns:a16="http://schemas.microsoft.com/office/drawing/2014/main" id="{9D46ADF2-4533-846F-8193-A8BADD249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/>
          <a:stretch/>
        </p:blipFill>
        <p:spPr>
          <a:xfrm>
            <a:off x="-2" y="0"/>
            <a:ext cx="12192002" cy="2700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DFA117B0-0850-C443-547B-AB603DD465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03" y="2910951"/>
            <a:ext cx="4144392" cy="10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9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-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11" name="Imagem 10" descr="Text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FA117B0-0850-C443-547B-AB603DD46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02" y="2910951"/>
            <a:ext cx="4144392" cy="10360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6095AC-3E61-DB0B-57EC-BED73295840D}"/>
              </a:ext>
            </a:extLst>
          </p:cNvPr>
          <p:cNvSpPr/>
          <p:nvPr userDrawn="1"/>
        </p:nvSpPr>
        <p:spPr>
          <a:xfrm>
            <a:off x="0" y="0"/>
            <a:ext cx="12192000" cy="2700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E40A2487-7D7E-37F5-DEC0-29C40C174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26756"/>
          <a:stretch/>
        </p:blipFill>
        <p:spPr>
          <a:xfrm>
            <a:off x="0" y="0"/>
            <a:ext cx="12192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2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-genér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C0015A-6DAD-FAF7-6E3C-D87EE1EC4C76}"/>
              </a:ext>
            </a:extLst>
          </p:cNvPr>
          <p:cNvSpPr/>
          <p:nvPr userDrawn="1"/>
        </p:nvSpPr>
        <p:spPr>
          <a:xfrm>
            <a:off x="0" y="4158000"/>
            <a:ext cx="12192000" cy="27000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xt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FA117B0-0850-C443-547B-AB603DD46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02" y="2910951"/>
            <a:ext cx="4144392" cy="10360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6095AC-3E61-DB0B-57EC-BED73295840D}"/>
              </a:ext>
            </a:extLst>
          </p:cNvPr>
          <p:cNvSpPr/>
          <p:nvPr userDrawn="1"/>
        </p:nvSpPr>
        <p:spPr>
          <a:xfrm>
            <a:off x="0" y="0"/>
            <a:ext cx="12192000" cy="2700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57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Pessoa em pé com chapéu&#10;&#10;Descrição gerada automaticamente com confiança média">
            <a:extLst>
              <a:ext uri="{FF2B5EF4-FFF2-40B4-BE49-F238E27FC236}">
                <a16:creationId xmlns:a16="http://schemas.microsoft.com/office/drawing/2014/main" id="{5066D144-DB9F-18A6-F841-D92AB0E88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r="15309" b="1700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3">
            <a:extLst>
              <a:ext uri="{FF2B5EF4-FFF2-40B4-BE49-F238E27FC236}">
                <a16:creationId xmlns:a16="http://schemas.microsoft.com/office/drawing/2014/main" id="{2C98DD8E-97A6-73E4-BB4D-85716A373C43}"/>
              </a:ext>
            </a:extLst>
          </p:cNvPr>
          <p:cNvSpPr/>
          <p:nvPr userDrawn="1"/>
        </p:nvSpPr>
        <p:spPr>
          <a:xfrm>
            <a:off x="5743575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rgbClr val="0D568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956D5-AC0C-18BD-90ED-01A560910282}"/>
              </a:ext>
            </a:extLst>
          </p:cNvPr>
          <p:cNvSpPr txBox="1">
            <a:spLocks/>
          </p:cNvSpPr>
          <p:nvPr userDrawn="1"/>
        </p:nvSpPr>
        <p:spPr>
          <a:xfrm>
            <a:off x="9042401" y="2431548"/>
            <a:ext cx="2616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Contatos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92B19331-7B3E-7621-E051-BFF83B9C2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88101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">
            <a:extLst>
              <a:ext uri="{FF2B5EF4-FFF2-40B4-BE49-F238E27FC236}">
                <a16:creationId xmlns:a16="http://schemas.microsoft.com/office/drawing/2014/main" id="{50A41474-E9E7-8AE1-0A8F-4FC80EA381E7}"/>
              </a:ext>
            </a:extLst>
          </p:cNvPr>
          <p:cNvGrpSpPr/>
          <p:nvPr userDrawn="1"/>
        </p:nvGrpSpPr>
        <p:grpSpPr>
          <a:xfrm>
            <a:off x="10763250" y="1166812"/>
            <a:ext cx="895350" cy="895350"/>
            <a:chOff x="3390900" y="2886076"/>
            <a:chExt cx="361950" cy="361950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A0D9813-BB5B-D385-2E7D-2FC017A9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0" y="2984501"/>
              <a:ext cx="168275" cy="166688"/>
            </a:xfrm>
            <a:custGeom>
              <a:avLst/>
              <a:gdLst>
                <a:gd name="T0" fmla="*/ 45 w 45"/>
                <a:gd name="T1" fmla="*/ 36 h 44"/>
                <a:gd name="T2" fmla="*/ 44 w 45"/>
                <a:gd name="T3" fmla="*/ 34 h 44"/>
                <a:gd name="T4" fmla="*/ 39 w 45"/>
                <a:gd name="T5" fmla="*/ 29 h 44"/>
                <a:gd name="T6" fmla="*/ 37 w 45"/>
                <a:gd name="T7" fmla="*/ 28 h 44"/>
                <a:gd name="T8" fmla="*/ 34 w 45"/>
                <a:gd name="T9" fmla="*/ 29 h 44"/>
                <a:gd name="T10" fmla="*/ 32 w 45"/>
                <a:gd name="T11" fmla="*/ 31 h 44"/>
                <a:gd name="T12" fmla="*/ 30 w 45"/>
                <a:gd name="T13" fmla="*/ 31 h 44"/>
                <a:gd name="T14" fmla="*/ 13 w 45"/>
                <a:gd name="T15" fmla="*/ 15 h 44"/>
                <a:gd name="T16" fmla="*/ 14 w 45"/>
                <a:gd name="T17" fmla="*/ 12 h 44"/>
                <a:gd name="T18" fmla="*/ 16 w 45"/>
                <a:gd name="T19" fmla="*/ 11 h 44"/>
                <a:gd name="T20" fmla="*/ 17 w 45"/>
                <a:gd name="T21" fmla="*/ 8 h 44"/>
                <a:gd name="T22" fmla="*/ 16 w 45"/>
                <a:gd name="T23" fmla="*/ 6 h 44"/>
                <a:gd name="T24" fmla="*/ 11 w 45"/>
                <a:gd name="T25" fmla="*/ 1 h 44"/>
                <a:gd name="T26" fmla="*/ 9 w 45"/>
                <a:gd name="T27" fmla="*/ 0 h 44"/>
                <a:gd name="T28" fmla="*/ 6 w 45"/>
                <a:gd name="T29" fmla="*/ 1 h 44"/>
                <a:gd name="T30" fmla="*/ 3 w 45"/>
                <a:gd name="T31" fmla="*/ 4 h 44"/>
                <a:gd name="T32" fmla="*/ 2 w 45"/>
                <a:gd name="T33" fmla="*/ 12 h 44"/>
                <a:gd name="T34" fmla="*/ 33 w 45"/>
                <a:gd name="T35" fmla="*/ 43 h 44"/>
                <a:gd name="T36" fmla="*/ 41 w 45"/>
                <a:gd name="T37" fmla="*/ 42 h 44"/>
                <a:gd name="T38" fmla="*/ 42 w 45"/>
                <a:gd name="T39" fmla="*/ 41 h 44"/>
                <a:gd name="T40" fmla="*/ 42 w 45"/>
                <a:gd name="T41" fmla="*/ 41 h 44"/>
                <a:gd name="T42" fmla="*/ 42 w 45"/>
                <a:gd name="T43" fmla="*/ 41 h 44"/>
                <a:gd name="T44" fmla="*/ 44 w 45"/>
                <a:gd name="T45" fmla="*/ 39 h 44"/>
                <a:gd name="T46" fmla="*/ 45 w 45"/>
                <a:gd name="T4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44">
                  <a:moveTo>
                    <a:pt x="45" y="36"/>
                  </a:moveTo>
                  <a:cubicBezTo>
                    <a:pt x="45" y="35"/>
                    <a:pt x="45" y="35"/>
                    <a:pt x="44" y="3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8"/>
                    <a:pt x="38" y="28"/>
                    <a:pt x="37" y="28"/>
                  </a:cubicBezTo>
                  <a:cubicBezTo>
                    <a:pt x="36" y="28"/>
                    <a:pt x="35" y="29"/>
                    <a:pt x="34" y="29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0" y="31"/>
                  </a:cubicBezTo>
                  <a:cubicBezTo>
                    <a:pt x="24" y="27"/>
                    <a:pt x="18" y="21"/>
                    <a:pt x="13" y="15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7"/>
                    <a:pt x="16" y="6"/>
                    <a:pt x="16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10"/>
                    <a:pt x="2" y="12"/>
                  </a:cubicBezTo>
                  <a:cubicBezTo>
                    <a:pt x="10" y="24"/>
                    <a:pt x="21" y="35"/>
                    <a:pt x="33" y="43"/>
                  </a:cubicBezTo>
                  <a:cubicBezTo>
                    <a:pt x="35" y="44"/>
                    <a:pt x="39" y="44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5" y="37"/>
                    <a:pt x="4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DD612E7-9D7B-B5BC-8E17-F294C830A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2886076"/>
              <a:ext cx="361950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82 w 96"/>
                <a:gd name="T11" fmla="*/ 71 h 96"/>
                <a:gd name="T12" fmla="*/ 79 w 96"/>
                <a:gd name="T13" fmla="*/ 72 h 96"/>
                <a:gd name="T14" fmla="*/ 78 w 96"/>
                <a:gd name="T15" fmla="*/ 69 h 96"/>
                <a:gd name="T16" fmla="*/ 85 w 96"/>
                <a:gd name="T17" fmla="*/ 48 h 96"/>
                <a:gd name="T18" fmla="*/ 48 w 96"/>
                <a:gd name="T19" fmla="*/ 11 h 96"/>
                <a:gd name="T20" fmla="*/ 11 w 96"/>
                <a:gd name="T21" fmla="*/ 48 h 96"/>
                <a:gd name="T22" fmla="*/ 48 w 96"/>
                <a:gd name="T23" fmla="*/ 85 h 96"/>
                <a:gd name="T24" fmla="*/ 66 w 96"/>
                <a:gd name="T25" fmla="*/ 78 h 96"/>
                <a:gd name="T26" fmla="*/ 67 w 96"/>
                <a:gd name="T27" fmla="*/ 72 h 96"/>
                <a:gd name="T28" fmla="*/ 61 w 96"/>
                <a:gd name="T29" fmla="*/ 74 h 96"/>
                <a:gd name="T30" fmla="*/ 56 w 96"/>
                <a:gd name="T31" fmla="*/ 73 h 96"/>
                <a:gd name="T32" fmla="*/ 23 w 96"/>
                <a:gd name="T33" fmla="*/ 40 h 96"/>
                <a:gd name="T34" fmla="*/ 25 w 96"/>
                <a:gd name="T35" fmla="*/ 27 h 96"/>
                <a:gd name="T36" fmla="*/ 28 w 96"/>
                <a:gd name="T37" fmla="*/ 24 h 96"/>
                <a:gd name="T38" fmla="*/ 39 w 96"/>
                <a:gd name="T39" fmla="*/ 24 h 96"/>
                <a:gd name="T40" fmla="*/ 44 w 96"/>
                <a:gd name="T41" fmla="*/ 29 h 96"/>
                <a:gd name="T42" fmla="*/ 46 w 96"/>
                <a:gd name="T43" fmla="*/ 34 h 96"/>
                <a:gd name="T44" fmla="*/ 43 w 96"/>
                <a:gd name="T45" fmla="*/ 39 h 96"/>
                <a:gd name="T46" fmla="*/ 43 w 96"/>
                <a:gd name="T47" fmla="*/ 40 h 96"/>
                <a:gd name="T48" fmla="*/ 56 w 96"/>
                <a:gd name="T49" fmla="*/ 53 h 96"/>
                <a:gd name="T50" fmla="*/ 57 w 96"/>
                <a:gd name="T51" fmla="*/ 53 h 96"/>
                <a:gd name="T52" fmla="*/ 67 w 96"/>
                <a:gd name="T53" fmla="*/ 52 h 96"/>
                <a:gd name="T54" fmla="*/ 72 w 96"/>
                <a:gd name="T55" fmla="*/ 57 h 96"/>
                <a:gd name="T56" fmla="*/ 74 w 96"/>
                <a:gd name="T57" fmla="*/ 62 h 96"/>
                <a:gd name="T58" fmla="*/ 72 w 96"/>
                <a:gd name="T59" fmla="*/ 68 h 96"/>
                <a:gd name="T60" fmla="*/ 71 w 96"/>
                <a:gd name="T61" fmla="*/ 69 h 96"/>
                <a:gd name="T62" fmla="*/ 70 w 96"/>
                <a:gd name="T63" fmla="*/ 78 h 96"/>
                <a:gd name="T64" fmla="*/ 48 w 96"/>
                <a:gd name="T65" fmla="*/ 89 h 96"/>
                <a:gd name="T66" fmla="*/ 7 w 96"/>
                <a:gd name="T67" fmla="*/ 48 h 96"/>
                <a:gd name="T68" fmla="*/ 48 w 96"/>
                <a:gd name="T69" fmla="*/ 7 h 96"/>
                <a:gd name="T70" fmla="*/ 89 w 96"/>
                <a:gd name="T71" fmla="*/ 48 h 96"/>
                <a:gd name="T72" fmla="*/ 82 w 96"/>
                <a:gd name="T73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2" y="71"/>
                  </a:moveTo>
                  <a:cubicBezTo>
                    <a:pt x="81" y="72"/>
                    <a:pt x="80" y="72"/>
                    <a:pt x="79" y="72"/>
                  </a:cubicBezTo>
                  <a:cubicBezTo>
                    <a:pt x="78" y="71"/>
                    <a:pt x="78" y="70"/>
                    <a:pt x="78" y="69"/>
                  </a:cubicBezTo>
                  <a:cubicBezTo>
                    <a:pt x="83" y="63"/>
                    <a:pt x="85" y="55"/>
                    <a:pt x="85" y="48"/>
                  </a:cubicBezTo>
                  <a:cubicBezTo>
                    <a:pt x="85" y="28"/>
                    <a:pt x="68" y="11"/>
                    <a:pt x="48" y="11"/>
                  </a:cubicBezTo>
                  <a:cubicBezTo>
                    <a:pt x="28" y="11"/>
                    <a:pt x="11" y="28"/>
                    <a:pt x="11" y="48"/>
                  </a:cubicBezTo>
                  <a:cubicBezTo>
                    <a:pt x="11" y="68"/>
                    <a:pt x="28" y="85"/>
                    <a:pt x="48" y="85"/>
                  </a:cubicBezTo>
                  <a:cubicBezTo>
                    <a:pt x="58" y="85"/>
                    <a:pt x="64" y="82"/>
                    <a:pt x="66" y="78"/>
                  </a:cubicBezTo>
                  <a:cubicBezTo>
                    <a:pt x="67" y="75"/>
                    <a:pt x="68" y="73"/>
                    <a:pt x="67" y="72"/>
                  </a:cubicBezTo>
                  <a:cubicBezTo>
                    <a:pt x="65" y="73"/>
                    <a:pt x="63" y="74"/>
                    <a:pt x="61" y="74"/>
                  </a:cubicBezTo>
                  <a:cubicBezTo>
                    <a:pt x="59" y="74"/>
                    <a:pt x="58" y="73"/>
                    <a:pt x="56" y="73"/>
                  </a:cubicBezTo>
                  <a:cubicBezTo>
                    <a:pt x="43" y="64"/>
                    <a:pt x="32" y="53"/>
                    <a:pt x="23" y="40"/>
                  </a:cubicBezTo>
                  <a:cubicBezTo>
                    <a:pt x="21" y="36"/>
                    <a:pt x="22" y="31"/>
                    <a:pt x="25" y="27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1" y="21"/>
                    <a:pt x="36" y="21"/>
                    <a:pt x="39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30"/>
                    <a:pt x="46" y="32"/>
                    <a:pt x="46" y="34"/>
                  </a:cubicBezTo>
                  <a:cubicBezTo>
                    <a:pt x="46" y="36"/>
                    <a:pt x="45" y="38"/>
                    <a:pt x="43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7" y="45"/>
                    <a:pt x="51" y="49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9" y="50"/>
                    <a:pt x="64" y="50"/>
                    <a:pt x="67" y="52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3" y="59"/>
                    <a:pt x="74" y="61"/>
                    <a:pt x="74" y="62"/>
                  </a:cubicBezTo>
                  <a:cubicBezTo>
                    <a:pt x="74" y="64"/>
                    <a:pt x="73" y="66"/>
                    <a:pt x="72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1"/>
                    <a:pt x="72" y="75"/>
                    <a:pt x="70" y="78"/>
                  </a:cubicBezTo>
                  <a:cubicBezTo>
                    <a:pt x="68" y="83"/>
                    <a:pt x="63" y="89"/>
                    <a:pt x="48" y="89"/>
                  </a:cubicBezTo>
                  <a:cubicBezTo>
                    <a:pt x="25" y="89"/>
                    <a:pt x="7" y="70"/>
                    <a:pt x="7" y="48"/>
                  </a:cubicBezTo>
                  <a:cubicBezTo>
                    <a:pt x="7" y="25"/>
                    <a:pt x="25" y="7"/>
                    <a:pt x="48" y="7"/>
                  </a:cubicBezTo>
                  <a:cubicBezTo>
                    <a:pt x="70" y="7"/>
                    <a:pt x="89" y="25"/>
                    <a:pt x="89" y="48"/>
                  </a:cubicBezTo>
                  <a:cubicBezTo>
                    <a:pt x="89" y="56"/>
                    <a:pt x="86" y="64"/>
                    <a:pt x="8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9" name="Imagem 18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53A2EA38-1A60-1A4D-9FFE-F1683D2AF7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91" y="5460667"/>
            <a:ext cx="2966020" cy="74150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A6C3DC0-9949-7874-794B-45A5B559A715}"/>
              </a:ext>
            </a:extLst>
          </p:cNvPr>
          <p:cNvGrpSpPr/>
          <p:nvPr userDrawn="1"/>
        </p:nvGrpSpPr>
        <p:grpSpPr>
          <a:xfrm>
            <a:off x="7110784" y="6354991"/>
            <a:ext cx="2546625" cy="390072"/>
            <a:chOff x="8772751" y="5361694"/>
            <a:chExt cx="2546625" cy="390072"/>
          </a:xfrm>
        </p:grpSpPr>
        <p:pic>
          <p:nvPicPr>
            <p:cNvPr id="2" name="Gráfico 1" descr="Internet com preenchimento sólido">
              <a:hlinkClick r:id="rId3"/>
              <a:extLst>
                <a:ext uri="{FF2B5EF4-FFF2-40B4-BE49-F238E27FC236}">
                  <a16:creationId xmlns:a16="http://schemas.microsoft.com/office/drawing/2014/main" id="{7BD0B762-C763-6034-9077-CA73FFCFFF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2751" y="5361694"/>
              <a:ext cx="390072" cy="39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70EC369-CF16-6EE8-5831-8320FAFBE287}"/>
                </a:ext>
              </a:extLst>
            </p:cNvPr>
            <p:cNvSpPr txBox="1"/>
            <p:nvPr userDrawn="1"/>
          </p:nvSpPr>
          <p:spPr>
            <a:xfrm>
              <a:off x="9191124" y="5425925"/>
              <a:ext cx="21282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u="none">
                  <a:solidFill>
                    <a:schemeClr val="bg1"/>
                  </a:solidFill>
                  <a:latin typeface="Avenir Next LT Pro" panose="020B0504020202020204" pitchFamily="34" charset="0"/>
                </a:rPr>
                <a:t>www.waterservicestech.com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FC4D9C5-BD45-1FC8-35A3-767F2DE2C578}"/>
              </a:ext>
            </a:extLst>
          </p:cNvPr>
          <p:cNvGrpSpPr/>
          <p:nvPr userDrawn="1"/>
        </p:nvGrpSpPr>
        <p:grpSpPr>
          <a:xfrm>
            <a:off x="9730756" y="6401234"/>
            <a:ext cx="1150631" cy="308175"/>
            <a:chOff x="9730756" y="6401234"/>
            <a:chExt cx="1150631" cy="308175"/>
          </a:xfrm>
        </p:grpSpPr>
        <p:pic>
          <p:nvPicPr>
            <p:cNvPr id="6" name="Picture 4" descr="youtube-logo-white - Eduardo Salerno">
              <a:hlinkClick r:id="rId7"/>
              <a:extLst>
                <a:ext uri="{FF2B5EF4-FFF2-40B4-BE49-F238E27FC236}">
                  <a16:creationId xmlns:a16="http://schemas.microsoft.com/office/drawing/2014/main" id="{3DCE3C39-F543-02B2-3BEE-BBD3E1773324}"/>
                </a:ext>
              </a:extLst>
            </p:cNvPr>
            <p:cNvPicPr/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701" y="6401234"/>
              <a:ext cx="326686" cy="30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THE NEW LINKEDIN LOGO WHITE PNG IN 2024 - eDigital Agency">
              <a:hlinkClick r:id="rId9"/>
              <a:extLst>
                <a:ext uri="{FF2B5EF4-FFF2-40B4-BE49-F238E27FC236}">
                  <a16:creationId xmlns:a16="http://schemas.microsoft.com/office/drawing/2014/main" id="{F8B3A535-B0D4-C73D-BE8F-35B89619D424}"/>
                </a:ext>
              </a:extLst>
            </p:cNvPr>
            <p:cNvPicPr/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756" y="6405502"/>
              <a:ext cx="300291" cy="299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THE NEW INSTAGRAM LOGO WHITE PNG IN 2024 - eDigital Agency">
              <a:hlinkClick r:id="rId11"/>
              <a:extLst>
                <a:ext uri="{FF2B5EF4-FFF2-40B4-BE49-F238E27FC236}">
                  <a16:creationId xmlns:a16="http://schemas.microsoft.com/office/drawing/2014/main" id="{FF730389-5C55-D52C-FCFE-8414987EEA8E}"/>
                </a:ext>
              </a:extLst>
            </p:cNvPr>
            <p:cNvPicPr/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810" y="6405244"/>
              <a:ext cx="300292" cy="30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53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oup of men in safety gear looking at a fence&#10;&#10;Description automatically generated">
            <a:extLst>
              <a:ext uri="{FF2B5EF4-FFF2-40B4-BE49-F238E27FC236}">
                <a16:creationId xmlns:a16="http://schemas.microsoft.com/office/drawing/2014/main" id="{3F90BAEA-D24D-7982-DD29-C432CD9E8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28215" b="158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3">
            <a:extLst>
              <a:ext uri="{FF2B5EF4-FFF2-40B4-BE49-F238E27FC236}">
                <a16:creationId xmlns:a16="http://schemas.microsoft.com/office/drawing/2014/main" id="{2C98DD8E-97A6-73E4-BB4D-85716A373C43}"/>
              </a:ext>
            </a:extLst>
          </p:cNvPr>
          <p:cNvSpPr/>
          <p:nvPr userDrawn="1"/>
        </p:nvSpPr>
        <p:spPr>
          <a:xfrm>
            <a:off x="5743575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rgbClr val="0D568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956D5-AC0C-18BD-90ED-01A560910282}"/>
              </a:ext>
            </a:extLst>
          </p:cNvPr>
          <p:cNvSpPr txBox="1">
            <a:spLocks/>
          </p:cNvSpPr>
          <p:nvPr userDrawn="1"/>
        </p:nvSpPr>
        <p:spPr>
          <a:xfrm>
            <a:off x="9042401" y="2431548"/>
            <a:ext cx="2616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Contatos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92B19331-7B3E-7621-E051-BFF83B9C2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88101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">
            <a:extLst>
              <a:ext uri="{FF2B5EF4-FFF2-40B4-BE49-F238E27FC236}">
                <a16:creationId xmlns:a16="http://schemas.microsoft.com/office/drawing/2014/main" id="{50A41474-E9E7-8AE1-0A8F-4FC80EA381E7}"/>
              </a:ext>
            </a:extLst>
          </p:cNvPr>
          <p:cNvGrpSpPr/>
          <p:nvPr userDrawn="1"/>
        </p:nvGrpSpPr>
        <p:grpSpPr>
          <a:xfrm>
            <a:off x="10763250" y="1166812"/>
            <a:ext cx="895350" cy="895350"/>
            <a:chOff x="3390900" y="2886076"/>
            <a:chExt cx="361950" cy="361950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A0D9813-BB5B-D385-2E7D-2FC017A9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0" y="2984501"/>
              <a:ext cx="168275" cy="166688"/>
            </a:xfrm>
            <a:custGeom>
              <a:avLst/>
              <a:gdLst>
                <a:gd name="T0" fmla="*/ 45 w 45"/>
                <a:gd name="T1" fmla="*/ 36 h 44"/>
                <a:gd name="T2" fmla="*/ 44 w 45"/>
                <a:gd name="T3" fmla="*/ 34 h 44"/>
                <a:gd name="T4" fmla="*/ 39 w 45"/>
                <a:gd name="T5" fmla="*/ 29 h 44"/>
                <a:gd name="T6" fmla="*/ 37 w 45"/>
                <a:gd name="T7" fmla="*/ 28 h 44"/>
                <a:gd name="T8" fmla="*/ 34 w 45"/>
                <a:gd name="T9" fmla="*/ 29 h 44"/>
                <a:gd name="T10" fmla="*/ 32 w 45"/>
                <a:gd name="T11" fmla="*/ 31 h 44"/>
                <a:gd name="T12" fmla="*/ 30 w 45"/>
                <a:gd name="T13" fmla="*/ 31 h 44"/>
                <a:gd name="T14" fmla="*/ 13 w 45"/>
                <a:gd name="T15" fmla="*/ 15 h 44"/>
                <a:gd name="T16" fmla="*/ 14 w 45"/>
                <a:gd name="T17" fmla="*/ 12 h 44"/>
                <a:gd name="T18" fmla="*/ 16 w 45"/>
                <a:gd name="T19" fmla="*/ 11 h 44"/>
                <a:gd name="T20" fmla="*/ 17 w 45"/>
                <a:gd name="T21" fmla="*/ 8 h 44"/>
                <a:gd name="T22" fmla="*/ 16 w 45"/>
                <a:gd name="T23" fmla="*/ 6 h 44"/>
                <a:gd name="T24" fmla="*/ 11 w 45"/>
                <a:gd name="T25" fmla="*/ 1 h 44"/>
                <a:gd name="T26" fmla="*/ 9 w 45"/>
                <a:gd name="T27" fmla="*/ 0 h 44"/>
                <a:gd name="T28" fmla="*/ 6 w 45"/>
                <a:gd name="T29" fmla="*/ 1 h 44"/>
                <a:gd name="T30" fmla="*/ 3 w 45"/>
                <a:gd name="T31" fmla="*/ 4 h 44"/>
                <a:gd name="T32" fmla="*/ 2 w 45"/>
                <a:gd name="T33" fmla="*/ 12 h 44"/>
                <a:gd name="T34" fmla="*/ 33 w 45"/>
                <a:gd name="T35" fmla="*/ 43 h 44"/>
                <a:gd name="T36" fmla="*/ 41 w 45"/>
                <a:gd name="T37" fmla="*/ 42 h 44"/>
                <a:gd name="T38" fmla="*/ 42 w 45"/>
                <a:gd name="T39" fmla="*/ 41 h 44"/>
                <a:gd name="T40" fmla="*/ 42 w 45"/>
                <a:gd name="T41" fmla="*/ 41 h 44"/>
                <a:gd name="T42" fmla="*/ 42 w 45"/>
                <a:gd name="T43" fmla="*/ 41 h 44"/>
                <a:gd name="T44" fmla="*/ 44 w 45"/>
                <a:gd name="T45" fmla="*/ 39 h 44"/>
                <a:gd name="T46" fmla="*/ 45 w 45"/>
                <a:gd name="T4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44">
                  <a:moveTo>
                    <a:pt x="45" y="36"/>
                  </a:moveTo>
                  <a:cubicBezTo>
                    <a:pt x="45" y="35"/>
                    <a:pt x="45" y="35"/>
                    <a:pt x="44" y="3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8"/>
                    <a:pt x="38" y="28"/>
                    <a:pt x="37" y="28"/>
                  </a:cubicBezTo>
                  <a:cubicBezTo>
                    <a:pt x="36" y="28"/>
                    <a:pt x="35" y="29"/>
                    <a:pt x="34" y="29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0" y="31"/>
                  </a:cubicBezTo>
                  <a:cubicBezTo>
                    <a:pt x="24" y="27"/>
                    <a:pt x="18" y="21"/>
                    <a:pt x="13" y="15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7"/>
                    <a:pt x="16" y="6"/>
                    <a:pt x="16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10"/>
                    <a:pt x="2" y="12"/>
                  </a:cubicBezTo>
                  <a:cubicBezTo>
                    <a:pt x="10" y="24"/>
                    <a:pt x="21" y="35"/>
                    <a:pt x="33" y="43"/>
                  </a:cubicBezTo>
                  <a:cubicBezTo>
                    <a:pt x="35" y="44"/>
                    <a:pt x="39" y="44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5" y="37"/>
                    <a:pt x="4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DD612E7-9D7B-B5BC-8E17-F294C830A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2886076"/>
              <a:ext cx="361950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82 w 96"/>
                <a:gd name="T11" fmla="*/ 71 h 96"/>
                <a:gd name="T12" fmla="*/ 79 w 96"/>
                <a:gd name="T13" fmla="*/ 72 h 96"/>
                <a:gd name="T14" fmla="*/ 78 w 96"/>
                <a:gd name="T15" fmla="*/ 69 h 96"/>
                <a:gd name="T16" fmla="*/ 85 w 96"/>
                <a:gd name="T17" fmla="*/ 48 h 96"/>
                <a:gd name="T18" fmla="*/ 48 w 96"/>
                <a:gd name="T19" fmla="*/ 11 h 96"/>
                <a:gd name="T20" fmla="*/ 11 w 96"/>
                <a:gd name="T21" fmla="*/ 48 h 96"/>
                <a:gd name="T22" fmla="*/ 48 w 96"/>
                <a:gd name="T23" fmla="*/ 85 h 96"/>
                <a:gd name="T24" fmla="*/ 66 w 96"/>
                <a:gd name="T25" fmla="*/ 78 h 96"/>
                <a:gd name="T26" fmla="*/ 67 w 96"/>
                <a:gd name="T27" fmla="*/ 72 h 96"/>
                <a:gd name="T28" fmla="*/ 61 w 96"/>
                <a:gd name="T29" fmla="*/ 74 h 96"/>
                <a:gd name="T30" fmla="*/ 56 w 96"/>
                <a:gd name="T31" fmla="*/ 73 h 96"/>
                <a:gd name="T32" fmla="*/ 23 w 96"/>
                <a:gd name="T33" fmla="*/ 40 h 96"/>
                <a:gd name="T34" fmla="*/ 25 w 96"/>
                <a:gd name="T35" fmla="*/ 27 h 96"/>
                <a:gd name="T36" fmla="*/ 28 w 96"/>
                <a:gd name="T37" fmla="*/ 24 h 96"/>
                <a:gd name="T38" fmla="*/ 39 w 96"/>
                <a:gd name="T39" fmla="*/ 24 h 96"/>
                <a:gd name="T40" fmla="*/ 44 w 96"/>
                <a:gd name="T41" fmla="*/ 29 h 96"/>
                <a:gd name="T42" fmla="*/ 46 w 96"/>
                <a:gd name="T43" fmla="*/ 34 h 96"/>
                <a:gd name="T44" fmla="*/ 43 w 96"/>
                <a:gd name="T45" fmla="*/ 39 h 96"/>
                <a:gd name="T46" fmla="*/ 43 w 96"/>
                <a:gd name="T47" fmla="*/ 40 h 96"/>
                <a:gd name="T48" fmla="*/ 56 w 96"/>
                <a:gd name="T49" fmla="*/ 53 h 96"/>
                <a:gd name="T50" fmla="*/ 57 w 96"/>
                <a:gd name="T51" fmla="*/ 53 h 96"/>
                <a:gd name="T52" fmla="*/ 67 w 96"/>
                <a:gd name="T53" fmla="*/ 52 h 96"/>
                <a:gd name="T54" fmla="*/ 72 w 96"/>
                <a:gd name="T55" fmla="*/ 57 h 96"/>
                <a:gd name="T56" fmla="*/ 74 w 96"/>
                <a:gd name="T57" fmla="*/ 62 h 96"/>
                <a:gd name="T58" fmla="*/ 72 w 96"/>
                <a:gd name="T59" fmla="*/ 68 h 96"/>
                <a:gd name="T60" fmla="*/ 71 w 96"/>
                <a:gd name="T61" fmla="*/ 69 h 96"/>
                <a:gd name="T62" fmla="*/ 70 w 96"/>
                <a:gd name="T63" fmla="*/ 78 h 96"/>
                <a:gd name="T64" fmla="*/ 48 w 96"/>
                <a:gd name="T65" fmla="*/ 89 h 96"/>
                <a:gd name="T66" fmla="*/ 7 w 96"/>
                <a:gd name="T67" fmla="*/ 48 h 96"/>
                <a:gd name="T68" fmla="*/ 48 w 96"/>
                <a:gd name="T69" fmla="*/ 7 h 96"/>
                <a:gd name="T70" fmla="*/ 89 w 96"/>
                <a:gd name="T71" fmla="*/ 48 h 96"/>
                <a:gd name="T72" fmla="*/ 82 w 96"/>
                <a:gd name="T73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2" y="71"/>
                  </a:moveTo>
                  <a:cubicBezTo>
                    <a:pt x="81" y="72"/>
                    <a:pt x="80" y="72"/>
                    <a:pt x="79" y="72"/>
                  </a:cubicBezTo>
                  <a:cubicBezTo>
                    <a:pt x="78" y="71"/>
                    <a:pt x="78" y="70"/>
                    <a:pt x="78" y="69"/>
                  </a:cubicBezTo>
                  <a:cubicBezTo>
                    <a:pt x="83" y="63"/>
                    <a:pt x="85" y="55"/>
                    <a:pt x="85" y="48"/>
                  </a:cubicBezTo>
                  <a:cubicBezTo>
                    <a:pt x="85" y="28"/>
                    <a:pt x="68" y="11"/>
                    <a:pt x="48" y="11"/>
                  </a:cubicBezTo>
                  <a:cubicBezTo>
                    <a:pt x="28" y="11"/>
                    <a:pt x="11" y="28"/>
                    <a:pt x="11" y="48"/>
                  </a:cubicBezTo>
                  <a:cubicBezTo>
                    <a:pt x="11" y="68"/>
                    <a:pt x="28" y="85"/>
                    <a:pt x="48" y="85"/>
                  </a:cubicBezTo>
                  <a:cubicBezTo>
                    <a:pt x="58" y="85"/>
                    <a:pt x="64" y="82"/>
                    <a:pt x="66" y="78"/>
                  </a:cubicBezTo>
                  <a:cubicBezTo>
                    <a:pt x="67" y="75"/>
                    <a:pt x="68" y="73"/>
                    <a:pt x="67" y="72"/>
                  </a:cubicBezTo>
                  <a:cubicBezTo>
                    <a:pt x="65" y="73"/>
                    <a:pt x="63" y="74"/>
                    <a:pt x="61" y="74"/>
                  </a:cubicBezTo>
                  <a:cubicBezTo>
                    <a:pt x="59" y="74"/>
                    <a:pt x="58" y="73"/>
                    <a:pt x="56" y="73"/>
                  </a:cubicBezTo>
                  <a:cubicBezTo>
                    <a:pt x="43" y="64"/>
                    <a:pt x="32" y="53"/>
                    <a:pt x="23" y="40"/>
                  </a:cubicBezTo>
                  <a:cubicBezTo>
                    <a:pt x="21" y="36"/>
                    <a:pt x="22" y="31"/>
                    <a:pt x="25" y="27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1" y="21"/>
                    <a:pt x="36" y="21"/>
                    <a:pt x="39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30"/>
                    <a:pt x="46" y="32"/>
                    <a:pt x="46" y="34"/>
                  </a:cubicBezTo>
                  <a:cubicBezTo>
                    <a:pt x="46" y="36"/>
                    <a:pt x="45" y="38"/>
                    <a:pt x="43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7" y="45"/>
                    <a:pt x="51" y="49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9" y="50"/>
                    <a:pt x="64" y="50"/>
                    <a:pt x="67" y="52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3" y="59"/>
                    <a:pt x="74" y="61"/>
                    <a:pt x="74" y="62"/>
                  </a:cubicBezTo>
                  <a:cubicBezTo>
                    <a:pt x="74" y="64"/>
                    <a:pt x="73" y="66"/>
                    <a:pt x="72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1"/>
                    <a:pt x="72" y="75"/>
                    <a:pt x="70" y="78"/>
                  </a:cubicBezTo>
                  <a:cubicBezTo>
                    <a:pt x="68" y="83"/>
                    <a:pt x="63" y="89"/>
                    <a:pt x="48" y="89"/>
                  </a:cubicBezTo>
                  <a:cubicBezTo>
                    <a:pt x="25" y="89"/>
                    <a:pt x="7" y="70"/>
                    <a:pt x="7" y="48"/>
                  </a:cubicBezTo>
                  <a:cubicBezTo>
                    <a:pt x="7" y="25"/>
                    <a:pt x="25" y="7"/>
                    <a:pt x="48" y="7"/>
                  </a:cubicBezTo>
                  <a:cubicBezTo>
                    <a:pt x="70" y="7"/>
                    <a:pt x="89" y="25"/>
                    <a:pt x="89" y="48"/>
                  </a:cubicBezTo>
                  <a:cubicBezTo>
                    <a:pt x="89" y="56"/>
                    <a:pt x="86" y="64"/>
                    <a:pt x="8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9" name="Imagem 18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53A2EA38-1A60-1A4D-9FFE-F1683D2AF7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91" y="5460667"/>
            <a:ext cx="2966020" cy="74150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A6C3DC0-9949-7874-794B-45A5B559A715}"/>
              </a:ext>
            </a:extLst>
          </p:cNvPr>
          <p:cNvGrpSpPr/>
          <p:nvPr userDrawn="1"/>
        </p:nvGrpSpPr>
        <p:grpSpPr>
          <a:xfrm>
            <a:off x="7110784" y="6354991"/>
            <a:ext cx="2546625" cy="390072"/>
            <a:chOff x="8772751" y="5361694"/>
            <a:chExt cx="2546625" cy="390072"/>
          </a:xfrm>
        </p:grpSpPr>
        <p:pic>
          <p:nvPicPr>
            <p:cNvPr id="2" name="Gráfico 1" descr="Internet com preenchimento sólido">
              <a:hlinkClick r:id="rId3"/>
              <a:extLst>
                <a:ext uri="{FF2B5EF4-FFF2-40B4-BE49-F238E27FC236}">
                  <a16:creationId xmlns:a16="http://schemas.microsoft.com/office/drawing/2014/main" id="{7BD0B762-C763-6034-9077-CA73FFCFFF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2751" y="5361694"/>
              <a:ext cx="390072" cy="39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70EC369-CF16-6EE8-5831-8320FAFBE287}"/>
                </a:ext>
              </a:extLst>
            </p:cNvPr>
            <p:cNvSpPr txBox="1"/>
            <p:nvPr userDrawn="1"/>
          </p:nvSpPr>
          <p:spPr>
            <a:xfrm>
              <a:off x="9191124" y="5425925"/>
              <a:ext cx="21282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u="none">
                  <a:solidFill>
                    <a:schemeClr val="bg1"/>
                  </a:solidFill>
                  <a:latin typeface="Avenir Next LT Pro" panose="020B0504020202020204" pitchFamily="34" charset="0"/>
                </a:rPr>
                <a:t>www.waterservicestech.com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FC4D9C5-BD45-1FC8-35A3-767F2DE2C578}"/>
              </a:ext>
            </a:extLst>
          </p:cNvPr>
          <p:cNvGrpSpPr/>
          <p:nvPr userDrawn="1"/>
        </p:nvGrpSpPr>
        <p:grpSpPr>
          <a:xfrm>
            <a:off x="9730756" y="6401234"/>
            <a:ext cx="1150631" cy="308175"/>
            <a:chOff x="9730756" y="6401234"/>
            <a:chExt cx="1150631" cy="308175"/>
          </a:xfrm>
        </p:grpSpPr>
        <p:pic>
          <p:nvPicPr>
            <p:cNvPr id="6" name="Picture 4" descr="youtube-logo-white - Eduardo Salerno">
              <a:hlinkClick r:id="rId7"/>
              <a:extLst>
                <a:ext uri="{FF2B5EF4-FFF2-40B4-BE49-F238E27FC236}">
                  <a16:creationId xmlns:a16="http://schemas.microsoft.com/office/drawing/2014/main" id="{3DCE3C39-F543-02B2-3BEE-BBD3E1773324}"/>
                </a:ext>
              </a:extLst>
            </p:cNvPr>
            <p:cNvPicPr/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701" y="6401234"/>
              <a:ext cx="326686" cy="30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THE NEW LINKEDIN LOGO WHITE PNG IN 2024 - eDigital Agency">
              <a:hlinkClick r:id="rId9"/>
              <a:extLst>
                <a:ext uri="{FF2B5EF4-FFF2-40B4-BE49-F238E27FC236}">
                  <a16:creationId xmlns:a16="http://schemas.microsoft.com/office/drawing/2014/main" id="{F8B3A535-B0D4-C73D-BE8F-35B89619D424}"/>
                </a:ext>
              </a:extLst>
            </p:cNvPr>
            <p:cNvPicPr/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756" y="6405502"/>
              <a:ext cx="300291" cy="299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THE NEW INSTAGRAM LOGO WHITE PNG IN 2024 - eDigital Agency">
              <a:hlinkClick r:id="rId11"/>
              <a:extLst>
                <a:ext uri="{FF2B5EF4-FFF2-40B4-BE49-F238E27FC236}">
                  <a16:creationId xmlns:a16="http://schemas.microsoft.com/office/drawing/2014/main" id="{FF730389-5C55-D52C-FCFE-8414987EEA8E}"/>
                </a:ext>
              </a:extLst>
            </p:cNvPr>
            <p:cNvPicPr/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810" y="6405244"/>
              <a:ext cx="300292" cy="30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264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1859638-BF0F-5927-489C-BF6954C6B20F}"/>
              </a:ext>
            </a:extLst>
          </p:cNvPr>
          <p:cNvSpPr/>
          <p:nvPr userDrawn="1"/>
        </p:nvSpPr>
        <p:spPr>
          <a:xfrm>
            <a:off x="0" y="0"/>
            <a:ext cx="9010649" cy="838200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949D6B-1B55-80D3-A47B-4A60EC7E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6" y="1"/>
            <a:ext cx="8677274" cy="8381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7C002-38D4-04E8-11D0-4606CF67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085850"/>
            <a:ext cx="11606717" cy="5091113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A645A94-4D5D-54C1-86E0-0C2C328B0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108879"/>
            <a:ext cx="2481769" cy="620442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E78430F8-45EE-DDC1-81B5-3C7C4D2D3A54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200DEA8-9120-C016-0607-CA9F2FD48888}"/>
              </a:ext>
            </a:extLst>
          </p:cNvPr>
          <p:cNvSpPr txBox="1"/>
          <p:nvPr userDrawn="1"/>
        </p:nvSpPr>
        <p:spPr>
          <a:xfrm>
            <a:off x="11264900" y="6567529"/>
            <a:ext cx="331788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50" b="1" smtClean="0">
                <a:solidFill>
                  <a:srgbClr val="0D568A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‹nº›</a:t>
            </a:fld>
            <a:endParaRPr lang="en-US" sz="1050" b="1">
              <a:solidFill>
                <a:srgbClr val="0D568A"/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5D3DB94-1D74-E311-8AFF-5A4C1C00F5F8}"/>
              </a:ext>
            </a:extLst>
          </p:cNvPr>
          <p:cNvSpPr txBox="1"/>
          <p:nvPr userDrawn="1"/>
        </p:nvSpPr>
        <p:spPr>
          <a:xfrm>
            <a:off x="9571097" y="6540203"/>
            <a:ext cx="141230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900" b="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cs typeface="Segoe UI Light" panose="020B0502040204020203" pitchFamily="34" charset="0"/>
              </a:rPr>
              <a:t>Quality Check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FEE75AC8-A89A-2E8C-983A-D9243511864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586765"/>
            <a:ext cx="94583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>
            <a:extLst>
              <a:ext uri="{FF2B5EF4-FFF2-40B4-BE49-F238E27FC236}">
                <a16:creationId xmlns:a16="http://schemas.microsoft.com/office/drawing/2014/main" id="{AE99F27B-A1A8-674E-1472-B8E8A96E05A1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0667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earing a hard hat&#10;&#10;Description automatically generated">
            <a:extLst>
              <a:ext uri="{FF2B5EF4-FFF2-40B4-BE49-F238E27FC236}">
                <a16:creationId xmlns:a16="http://schemas.microsoft.com/office/drawing/2014/main" id="{9E845DD9-BC93-F569-9C4C-D27E36693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t="250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3">
            <a:extLst>
              <a:ext uri="{FF2B5EF4-FFF2-40B4-BE49-F238E27FC236}">
                <a16:creationId xmlns:a16="http://schemas.microsoft.com/office/drawing/2014/main" id="{2C98DD8E-97A6-73E4-BB4D-85716A373C43}"/>
              </a:ext>
            </a:extLst>
          </p:cNvPr>
          <p:cNvSpPr/>
          <p:nvPr userDrawn="1"/>
        </p:nvSpPr>
        <p:spPr>
          <a:xfrm>
            <a:off x="5743575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rgbClr val="0D568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956D5-AC0C-18BD-90ED-01A560910282}"/>
              </a:ext>
            </a:extLst>
          </p:cNvPr>
          <p:cNvSpPr txBox="1">
            <a:spLocks/>
          </p:cNvSpPr>
          <p:nvPr userDrawn="1"/>
        </p:nvSpPr>
        <p:spPr>
          <a:xfrm>
            <a:off x="9042401" y="2431548"/>
            <a:ext cx="2616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Contatos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92B19331-7B3E-7621-E051-BFF83B9C2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88101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">
            <a:extLst>
              <a:ext uri="{FF2B5EF4-FFF2-40B4-BE49-F238E27FC236}">
                <a16:creationId xmlns:a16="http://schemas.microsoft.com/office/drawing/2014/main" id="{50A41474-E9E7-8AE1-0A8F-4FC80EA381E7}"/>
              </a:ext>
            </a:extLst>
          </p:cNvPr>
          <p:cNvGrpSpPr/>
          <p:nvPr userDrawn="1"/>
        </p:nvGrpSpPr>
        <p:grpSpPr>
          <a:xfrm>
            <a:off x="10763250" y="1166812"/>
            <a:ext cx="895350" cy="895350"/>
            <a:chOff x="3390900" y="2886076"/>
            <a:chExt cx="361950" cy="361950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A0D9813-BB5B-D385-2E7D-2FC017A9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150" y="2984501"/>
              <a:ext cx="168275" cy="166688"/>
            </a:xfrm>
            <a:custGeom>
              <a:avLst/>
              <a:gdLst>
                <a:gd name="T0" fmla="*/ 45 w 45"/>
                <a:gd name="T1" fmla="*/ 36 h 44"/>
                <a:gd name="T2" fmla="*/ 44 w 45"/>
                <a:gd name="T3" fmla="*/ 34 h 44"/>
                <a:gd name="T4" fmla="*/ 39 w 45"/>
                <a:gd name="T5" fmla="*/ 29 h 44"/>
                <a:gd name="T6" fmla="*/ 37 w 45"/>
                <a:gd name="T7" fmla="*/ 28 h 44"/>
                <a:gd name="T8" fmla="*/ 34 w 45"/>
                <a:gd name="T9" fmla="*/ 29 h 44"/>
                <a:gd name="T10" fmla="*/ 32 w 45"/>
                <a:gd name="T11" fmla="*/ 31 h 44"/>
                <a:gd name="T12" fmla="*/ 30 w 45"/>
                <a:gd name="T13" fmla="*/ 31 h 44"/>
                <a:gd name="T14" fmla="*/ 13 w 45"/>
                <a:gd name="T15" fmla="*/ 15 h 44"/>
                <a:gd name="T16" fmla="*/ 14 w 45"/>
                <a:gd name="T17" fmla="*/ 12 h 44"/>
                <a:gd name="T18" fmla="*/ 16 w 45"/>
                <a:gd name="T19" fmla="*/ 11 h 44"/>
                <a:gd name="T20" fmla="*/ 17 w 45"/>
                <a:gd name="T21" fmla="*/ 8 h 44"/>
                <a:gd name="T22" fmla="*/ 16 w 45"/>
                <a:gd name="T23" fmla="*/ 6 h 44"/>
                <a:gd name="T24" fmla="*/ 11 w 45"/>
                <a:gd name="T25" fmla="*/ 1 h 44"/>
                <a:gd name="T26" fmla="*/ 9 w 45"/>
                <a:gd name="T27" fmla="*/ 0 h 44"/>
                <a:gd name="T28" fmla="*/ 6 w 45"/>
                <a:gd name="T29" fmla="*/ 1 h 44"/>
                <a:gd name="T30" fmla="*/ 3 w 45"/>
                <a:gd name="T31" fmla="*/ 4 h 44"/>
                <a:gd name="T32" fmla="*/ 2 w 45"/>
                <a:gd name="T33" fmla="*/ 12 h 44"/>
                <a:gd name="T34" fmla="*/ 33 w 45"/>
                <a:gd name="T35" fmla="*/ 43 h 44"/>
                <a:gd name="T36" fmla="*/ 41 w 45"/>
                <a:gd name="T37" fmla="*/ 42 h 44"/>
                <a:gd name="T38" fmla="*/ 42 w 45"/>
                <a:gd name="T39" fmla="*/ 41 h 44"/>
                <a:gd name="T40" fmla="*/ 42 w 45"/>
                <a:gd name="T41" fmla="*/ 41 h 44"/>
                <a:gd name="T42" fmla="*/ 42 w 45"/>
                <a:gd name="T43" fmla="*/ 41 h 44"/>
                <a:gd name="T44" fmla="*/ 44 w 45"/>
                <a:gd name="T45" fmla="*/ 39 h 44"/>
                <a:gd name="T46" fmla="*/ 45 w 45"/>
                <a:gd name="T4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44">
                  <a:moveTo>
                    <a:pt x="45" y="36"/>
                  </a:moveTo>
                  <a:cubicBezTo>
                    <a:pt x="45" y="35"/>
                    <a:pt x="45" y="35"/>
                    <a:pt x="44" y="3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8"/>
                    <a:pt x="38" y="28"/>
                    <a:pt x="37" y="28"/>
                  </a:cubicBezTo>
                  <a:cubicBezTo>
                    <a:pt x="36" y="28"/>
                    <a:pt x="35" y="29"/>
                    <a:pt x="34" y="29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0" y="31"/>
                  </a:cubicBezTo>
                  <a:cubicBezTo>
                    <a:pt x="24" y="27"/>
                    <a:pt x="18" y="21"/>
                    <a:pt x="13" y="15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7"/>
                    <a:pt x="16" y="6"/>
                    <a:pt x="16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10"/>
                    <a:pt x="2" y="12"/>
                  </a:cubicBezTo>
                  <a:cubicBezTo>
                    <a:pt x="10" y="24"/>
                    <a:pt x="21" y="35"/>
                    <a:pt x="33" y="43"/>
                  </a:cubicBezTo>
                  <a:cubicBezTo>
                    <a:pt x="35" y="44"/>
                    <a:pt x="39" y="44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5" y="37"/>
                    <a:pt x="4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DD612E7-9D7B-B5BC-8E17-F294C830A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2886076"/>
              <a:ext cx="361950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82 w 96"/>
                <a:gd name="T11" fmla="*/ 71 h 96"/>
                <a:gd name="T12" fmla="*/ 79 w 96"/>
                <a:gd name="T13" fmla="*/ 72 h 96"/>
                <a:gd name="T14" fmla="*/ 78 w 96"/>
                <a:gd name="T15" fmla="*/ 69 h 96"/>
                <a:gd name="T16" fmla="*/ 85 w 96"/>
                <a:gd name="T17" fmla="*/ 48 h 96"/>
                <a:gd name="T18" fmla="*/ 48 w 96"/>
                <a:gd name="T19" fmla="*/ 11 h 96"/>
                <a:gd name="T20" fmla="*/ 11 w 96"/>
                <a:gd name="T21" fmla="*/ 48 h 96"/>
                <a:gd name="T22" fmla="*/ 48 w 96"/>
                <a:gd name="T23" fmla="*/ 85 h 96"/>
                <a:gd name="T24" fmla="*/ 66 w 96"/>
                <a:gd name="T25" fmla="*/ 78 h 96"/>
                <a:gd name="T26" fmla="*/ 67 w 96"/>
                <a:gd name="T27" fmla="*/ 72 h 96"/>
                <a:gd name="T28" fmla="*/ 61 w 96"/>
                <a:gd name="T29" fmla="*/ 74 h 96"/>
                <a:gd name="T30" fmla="*/ 56 w 96"/>
                <a:gd name="T31" fmla="*/ 73 h 96"/>
                <a:gd name="T32" fmla="*/ 23 w 96"/>
                <a:gd name="T33" fmla="*/ 40 h 96"/>
                <a:gd name="T34" fmla="*/ 25 w 96"/>
                <a:gd name="T35" fmla="*/ 27 h 96"/>
                <a:gd name="T36" fmla="*/ 28 w 96"/>
                <a:gd name="T37" fmla="*/ 24 h 96"/>
                <a:gd name="T38" fmla="*/ 39 w 96"/>
                <a:gd name="T39" fmla="*/ 24 h 96"/>
                <a:gd name="T40" fmla="*/ 44 w 96"/>
                <a:gd name="T41" fmla="*/ 29 h 96"/>
                <a:gd name="T42" fmla="*/ 46 w 96"/>
                <a:gd name="T43" fmla="*/ 34 h 96"/>
                <a:gd name="T44" fmla="*/ 43 w 96"/>
                <a:gd name="T45" fmla="*/ 39 h 96"/>
                <a:gd name="T46" fmla="*/ 43 w 96"/>
                <a:gd name="T47" fmla="*/ 40 h 96"/>
                <a:gd name="T48" fmla="*/ 56 w 96"/>
                <a:gd name="T49" fmla="*/ 53 h 96"/>
                <a:gd name="T50" fmla="*/ 57 w 96"/>
                <a:gd name="T51" fmla="*/ 53 h 96"/>
                <a:gd name="T52" fmla="*/ 67 w 96"/>
                <a:gd name="T53" fmla="*/ 52 h 96"/>
                <a:gd name="T54" fmla="*/ 72 w 96"/>
                <a:gd name="T55" fmla="*/ 57 h 96"/>
                <a:gd name="T56" fmla="*/ 74 w 96"/>
                <a:gd name="T57" fmla="*/ 62 h 96"/>
                <a:gd name="T58" fmla="*/ 72 w 96"/>
                <a:gd name="T59" fmla="*/ 68 h 96"/>
                <a:gd name="T60" fmla="*/ 71 w 96"/>
                <a:gd name="T61" fmla="*/ 69 h 96"/>
                <a:gd name="T62" fmla="*/ 70 w 96"/>
                <a:gd name="T63" fmla="*/ 78 h 96"/>
                <a:gd name="T64" fmla="*/ 48 w 96"/>
                <a:gd name="T65" fmla="*/ 89 h 96"/>
                <a:gd name="T66" fmla="*/ 7 w 96"/>
                <a:gd name="T67" fmla="*/ 48 h 96"/>
                <a:gd name="T68" fmla="*/ 48 w 96"/>
                <a:gd name="T69" fmla="*/ 7 h 96"/>
                <a:gd name="T70" fmla="*/ 89 w 96"/>
                <a:gd name="T71" fmla="*/ 48 h 96"/>
                <a:gd name="T72" fmla="*/ 82 w 96"/>
                <a:gd name="T73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2" y="71"/>
                  </a:moveTo>
                  <a:cubicBezTo>
                    <a:pt x="81" y="72"/>
                    <a:pt x="80" y="72"/>
                    <a:pt x="79" y="72"/>
                  </a:cubicBezTo>
                  <a:cubicBezTo>
                    <a:pt x="78" y="71"/>
                    <a:pt x="78" y="70"/>
                    <a:pt x="78" y="69"/>
                  </a:cubicBezTo>
                  <a:cubicBezTo>
                    <a:pt x="83" y="63"/>
                    <a:pt x="85" y="55"/>
                    <a:pt x="85" y="48"/>
                  </a:cubicBezTo>
                  <a:cubicBezTo>
                    <a:pt x="85" y="28"/>
                    <a:pt x="68" y="11"/>
                    <a:pt x="48" y="11"/>
                  </a:cubicBezTo>
                  <a:cubicBezTo>
                    <a:pt x="28" y="11"/>
                    <a:pt x="11" y="28"/>
                    <a:pt x="11" y="48"/>
                  </a:cubicBezTo>
                  <a:cubicBezTo>
                    <a:pt x="11" y="68"/>
                    <a:pt x="28" y="85"/>
                    <a:pt x="48" y="85"/>
                  </a:cubicBezTo>
                  <a:cubicBezTo>
                    <a:pt x="58" y="85"/>
                    <a:pt x="64" y="82"/>
                    <a:pt x="66" y="78"/>
                  </a:cubicBezTo>
                  <a:cubicBezTo>
                    <a:pt x="67" y="75"/>
                    <a:pt x="68" y="73"/>
                    <a:pt x="67" y="72"/>
                  </a:cubicBezTo>
                  <a:cubicBezTo>
                    <a:pt x="65" y="73"/>
                    <a:pt x="63" y="74"/>
                    <a:pt x="61" y="74"/>
                  </a:cubicBezTo>
                  <a:cubicBezTo>
                    <a:pt x="59" y="74"/>
                    <a:pt x="58" y="73"/>
                    <a:pt x="56" y="73"/>
                  </a:cubicBezTo>
                  <a:cubicBezTo>
                    <a:pt x="43" y="64"/>
                    <a:pt x="32" y="53"/>
                    <a:pt x="23" y="40"/>
                  </a:cubicBezTo>
                  <a:cubicBezTo>
                    <a:pt x="21" y="36"/>
                    <a:pt x="22" y="31"/>
                    <a:pt x="25" y="27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1" y="21"/>
                    <a:pt x="36" y="21"/>
                    <a:pt x="39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30"/>
                    <a:pt x="46" y="32"/>
                    <a:pt x="46" y="34"/>
                  </a:cubicBezTo>
                  <a:cubicBezTo>
                    <a:pt x="46" y="36"/>
                    <a:pt x="45" y="38"/>
                    <a:pt x="43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7" y="45"/>
                    <a:pt x="51" y="49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9" y="50"/>
                    <a:pt x="64" y="50"/>
                    <a:pt x="67" y="52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3" y="59"/>
                    <a:pt x="74" y="61"/>
                    <a:pt x="74" y="62"/>
                  </a:cubicBezTo>
                  <a:cubicBezTo>
                    <a:pt x="74" y="64"/>
                    <a:pt x="73" y="66"/>
                    <a:pt x="72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1"/>
                    <a:pt x="72" y="75"/>
                    <a:pt x="70" y="78"/>
                  </a:cubicBezTo>
                  <a:cubicBezTo>
                    <a:pt x="68" y="83"/>
                    <a:pt x="63" y="89"/>
                    <a:pt x="48" y="89"/>
                  </a:cubicBezTo>
                  <a:cubicBezTo>
                    <a:pt x="25" y="89"/>
                    <a:pt x="7" y="70"/>
                    <a:pt x="7" y="48"/>
                  </a:cubicBezTo>
                  <a:cubicBezTo>
                    <a:pt x="7" y="25"/>
                    <a:pt x="25" y="7"/>
                    <a:pt x="48" y="7"/>
                  </a:cubicBezTo>
                  <a:cubicBezTo>
                    <a:pt x="70" y="7"/>
                    <a:pt x="89" y="25"/>
                    <a:pt x="89" y="48"/>
                  </a:cubicBezTo>
                  <a:cubicBezTo>
                    <a:pt x="89" y="56"/>
                    <a:pt x="86" y="64"/>
                    <a:pt x="8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9" name="Imagem 18" descr="Tex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53A2EA38-1A60-1A4D-9FFE-F1683D2AF7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91" y="5460667"/>
            <a:ext cx="2966020" cy="74150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A6C3DC0-9949-7874-794B-45A5B559A715}"/>
              </a:ext>
            </a:extLst>
          </p:cNvPr>
          <p:cNvGrpSpPr/>
          <p:nvPr userDrawn="1"/>
        </p:nvGrpSpPr>
        <p:grpSpPr>
          <a:xfrm>
            <a:off x="7110784" y="6354991"/>
            <a:ext cx="2546625" cy="390072"/>
            <a:chOff x="8772751" y="5361694"/>
            <a:chExt cx="2546625" cy="390072"/>
          </a:xfrm>
        </p:grpSpPr>
        <p:pic>
          <p:nvPicPr>
            <p:cNvPr id="2" name="Gráfico 1" descr="Internet com preenchimento sólido">
              <a:hlinkClick r:id="rId3"/>
              <a:extLst>
                <a:ext uri="{FF2B5EF4-FFF2-40B4-BE49-F238E27FC236}">
                  <a16:creationId xmlns:a16="http://schemas.microsoft.com/office/drawing/2014/main" id="{7BD0B762-C763-6034-9077-CA73FFCFFF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2751" y="5361694"/>
              <a:ext cx="390072" cy="39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70EC369-CF16-6EE8-5831-8320FAFBE287}"/>
                </a:ext>
              </a:extLst>
            </p:cNvPr>
            <p:cNvSpPr txBox="1"/>
            <p:nvPr userDrawn="1"/>
          </p:nvSpPr>
          <p:spPr>
            <a:xfrm>
              <a:off x="9191124" y="5425925"/>
              <a:ext cx="21282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u="none">
                  <a:solidFill>
                    <a:schemeClr val="bg1"/>
                  </a:solidFill>
                  <a:latin typeface="Avenir Next LT Pro" panose="020B0504020202020204" pitchFamily="34" charset="0"/>
                </a:rPr>
                <a:t>www.waterservicestech.com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FC4D9C5-BD45-1FC8-35A3-767F2DE2C578}"/>
              </a:ext>
            </a:extLst>
          </p:cNvPr>
          <p:cNvGrpSpPr/>
          <p:nvPr userDrawn="1"/>
        </p:nvGrpSpPr>
        <p:grpSpPr>
          <a:xfrm>
            <a:off x="9730756" y="6401234"/>
            <a:ext cx="1150631" cy="308175"/>
            <a:chOff x="9730756" y="6401234"/>
            <a:chExt cx="1150631" cy="308175"/>
          </a:xfrm>
        </p:grpSpPr>
        <p:pic>
          <p:nvPicPr>
            <p:cNvPr id="6" name="Picture 4" descr="youtube-logo-white - Eduardo Salerno">
              <a:hlinkClick r:id="rId7"/>
              <a:extLst>
                <a:ext uri="{FF2B5EF4-FFF2-40B4-BE49-F238E27FC236}">
                  <a16:creationId xmlns:a16="http://schemas.microsoft.com/office/drawing/2014/main" id="{3DCE3C39-F543-02B2-3BEE-BBD3E1773324}"/>
                </a:ext>
              </a:extLst>
            </p:cNvPr>
            <p:cNvPicPr/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701" y="6401234"/>
              <a:ext cx="326686" cy="30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THE NEW LINKEDIN LOGO WHITE PNG IN 2024 - eDigital Agency">
              <a:hlinkClick r:id="rId9"/>
              <a:extLst>
                <a:ext uri="{FF2B5EF4-FFF2-40B4-BE49-F238E27FC236}">
                  <a16:creationId xmlns:a16="http://schemas.microsoft.com/office/drawing/2014/main" id="{F8B3A535-B0D4-C73D-BE8F-35B89619D424}"/>
                </a:ext>
              </a:extLst>
            </p:cNvPr>
            <p:cNvPicPr/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756" y="6405502"/>
              <a:ext cx="300291" cy="299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THE NEW INSTAGRAM LOGO WHITE PNG IN 2024 - eDigital Agency">
              <a:hlinkClick r:id="rId11"/>
              <a:extLst>
                <a:ext uri="{FF2B5EF4-FFF2-40B4-BE49-F238E27FC236}">
                  <a16:creationId xmlns:a16="http://schemas.microsoft.com/office/drawing/2014/main" id="{FF730389-5C55-D52C-FCFE-8414987EEA8E}"/>
                </a:ext>
              </a:extLst>
            </p:cNvPr>
            <p:cNvPicPr/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810" y="6405244"/>
              <a:ext cx="300292" cy="30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4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EFA33-01C8-A8F4-D781-2EE65C40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 Narrow" panose="020B0606020202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363E4-3469-4CEC-D7EC-1EA74F3C5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7BA9E0A-8CEA-163C-CBA1-CEBA0EF9B077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9B83A22-C4DB-CB12-418C-3EA92E914C61}"/>
              </a:ext>
            </a:extLst>
          </p:cNvPr>
          <p:cNvSpPr txBox="1"/>
          <p:nvPr userDrawn="1"/>
        </p:nvSpPr>
        <p:spPr>
          <a:xfrm>
            <a:off x="11264900" y="6555988"/>
            <a:ext cx="331788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200" b="1" smtClean="0">
                <a:solidFill>
                  <a:srgbClr val="0D568A"/>
                </a:solidFill>
                <a:latin typeface="Avenir Next LT Pro" panose="020B0504020202020204" pitchFamily="34" charset="0"/>
                <a:cs typeface="Segoe UI" panose="020B0502040204020203" pitchFamily="34" charset="0"/>
              </a:rPr>
              <a:t>‹nº›</a:t>
            </a:fld>
            <a:endParaRPr lang="en-US" sz="1200" b="1">
              <a:solidFill>
                <a:srgbClr val="0D568A"/>
              </a:solidFill>
              <a:latin typeface="Avenir Next LT Pro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A6DB395-78DA-0F4D-ED2E-74EB04722619}"/>
              </a:ext>
            </a:extLst>
          </p:cNvPr>
          <p:cNvSpPr txBox="1"/>
          <p:nvPr userDrawn="1"/>
        </p:nvSpPr>
        <p:spPr>
          <a:xfrm>
            <a:off x="9571097" y="6540203"/>
            <a:ext cx="141230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900" b="0">
                <a:solidFill>
                  <a:schemeClr val="bg1">
                    <a:lumMod val="65000"/>
                  </a:schemeClr>
                </a:solidFill>
                <a:latin typeface="Avenir Next LT Pro" panose="020B0504020202020204" pitchFamily="34" charset="0"/>
                <a:cs typeface="Segoe UI Light" panose="020B0502040204020203" pitchFamily="34" charset="0"/>
              </a:rPr>
              <a:t>Apresentação Institucional</a:t>
            </a:r>
          </a:p>
        </p:txBody>
      </p: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00E9B9A2-53FD-22D5-DAB1-14266574E62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37901" y="6586765"/>
            <a:ext cx="6920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F21DC8BE-87A7-F8AA-FEEC-6591697F8DF2}"/>
              </a:ext>
            </a:extLst>
          </p:cNvPr>
          <p:cNvSpPr/>
          <p:nvPr userDrawn="1"/>
        </p:nvSpPr>
        <p:spPr>
          <a:xfrm>
            <a:off x="11202988" y="6812281"/>
            <a:ext cx="455612" cy="45719"/>
          </a:xfrm>
          <a:prstGeom prst="rect">
            <a:avLst/>
          </a:prstGeom>
          <a:solidFill>
            <a:srgbClr val="0D5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DDCC805F-CE1C-BC42-07F7-713CDF7D0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0907"/>
            <a:ext cx="1805494" cy="4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4985F-5177-5425-B3E2-0AA879A6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809F1B-A593-D5DE-AA0A-3404DCEB8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1627EA-BC6F-ECE0-4148-E34E088FF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DC8B78-FFA6-6659-749C-CB8B9F13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D15415-266A-552D-8741-DEF3FC06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4DDA75-7BF5-5D6A-DE5D-C869A884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00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CF76-39A3-DE5D-FEB2-6CBA9486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833401-CF65-B9CC-AD25-7E44482C6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5C744F-B9C7-FB8A-2012-05159C38C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F0B20C7-9D1D-8490-6B32-0A3CF3C1A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DB153C-5E4A-A461-37AD-B4061FD37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AB3C72-7F22-1476-EA54-79979A1B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79BB90-2D3F-43AD-68DA-36A34AFF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F7B9C1-96DD-041E-06C6-4E94689C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9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7F4C3-1C19-74CE-0986-09BC6965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BD863C-70F9-326E-BA87-6EF1EDA8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3545A8-0273-6A85-B180-B53C8CED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6A358F-279C-2EF8-26A1-146F3662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51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5DC81B-15B3-C935-3827-BBC17868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51081D-1B59-536F-F97E-CE08ED72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CCA4AE-ADDB-A612-ADF7-91C13E60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10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EB2A7-C2A2-7D27-1A39-37824AEB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5AF14-8236-189D-ECC8-FC2C48AE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C1C814-0DD1-4A5C-216A-9825CDCE5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F95FA-1B03-EC3E-3BDE-9A2ACE54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335475-F118-93B3-949D-0EFA9DC7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BFE24E-35C9-3DA4-2458-0CA3A82C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588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8391F-1CB7-353F-2383-0CE8BBF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E8AC94-FD78-29DA-8D21-2C0D8215C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0C74F1-E6BD-A9A1-CADC-EA0F6D69D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E75702-87DA-BBCA-B06C-5051748A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C62B31-827A-6295-D99F-745DA982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1E3B4F-993E-BF39-356E-97D8F545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6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595F56-9020-C581-515D-4017DDCF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FB820-C2A5-514B-6A9D-0E8C0A19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25396A-EC8F-68F7-5994-0DB8A11F2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96D664-05EA-E356-D089-EC027A110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B6F8D1-8352-5A52-98D3-558110F84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A6C6-D4BC-4932-98D9-142AA1CC2A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9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2" r:id="rId14"/>
    <p:sldLayoutId id="2147483663" r:id="rId15"/>
    <p:sldLayoutId id="2147483664" r:id="rId16"/>
    <p:sldLayoutId id="2147483661" r:id="rId17"/>
    <p:sldLayoutId id="2147483665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0984B-5A07-C877-DD0C-179F4E5317E4}"/>
              </a:ext>
            </a:extLst>
          </p:cNvPr>
          <p:cNvSpPr txBox="1">
            <a:spLocks/>
          </p:cNvSpPr>
          <p:nvPr/>
        </p:nvSpPr>
        <p:spPr>
          <a:xfrm>
            <a:off x="211667" y="4792133"/>
            <a:ext cx="11811000" cy="9228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bg1"/>
                </a:solidFill>
              </a:rPr>
              <a:t>QUALITY CHECK – Validador de Dados de Qualidade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</a:rPr>
              <a:t>CBMM</a:t>
            </a:r>
          </a:p>
        </p:txBody>
      </p:sp>
    </p:spTree>
    <p:extLst>
      <p:ext uri="{BB962C8B-B14F-4D97-AF65-F5344CB8AC3E}">
        <p14:creationId xmlns:p14="http://schemas.microsoft.com/office/powerpoint/2010/main" val="40464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/>
              <a:t>De-Para</a:t>
            </a:r>
            <a:r>
              <a:rPr lang="pt-BR" dirty="0"/>
              <a:t> de Unidades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861" y="2569692"/>
            <a:ext cx="5157787" cy="2095441"/>
          </a:xfrm>
        </p:spPr>
        <p:txBody>
          <a:bodyPr>
            <a:normAutofit/>
          </a:bodyPr>
          <a:lstStyle/>
          <a:p>
            <a:r>
              <a:rPr lang="pt-BR" sz="2000" dirty="0"/>
              <a:t>Verifica a correspondência de unidades entre unidade original e unidade HGA conforme </a:t>
            </a:r>
            <a:r>
              <a:rPr lang="pt-BR" sz="2000" dirty="0" err="1"/>
              <a:t>De-Para</a:t>
            </a:r>
            <a:r>
              <a:rPr lang="pt-BR" sz="2000" dirty="0"/>
              <a:t>.</a:t>
            </a:r>
          </a:p>
          <a:p>
            <a:r>
              <a:rPr lang="pt-BR" sz="2000" dirty="0"/>
              <a:t>Realiza conversões automáticas de </a:t>
            </a:r>
            <a:r>
              <a:rPr lang="pt-BR" sz="2000" dirty="0" err="1"/>
              <a:t>ug</a:t>
            </a:r>
            <a:r>
              <a:rPr lang="pt-BR" sz="2000" dirty="0"/>
              <a:t>/m para mg/L e vice-versa.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6" y="2182351"/>
            <a:ext cx="5183188" cy="248278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r>
              <a:rPr lang="pt-BR" sz="1600" dirty="0"/>
              <a:t>"Conversão de unidade realizada: {</a:t>
            </a:r>
            <a:r>
              <a:rPr lang="pt-BR" sz="1600" dirty="0" err="1"/>
              <a:t>unit_org</a:t>
            </a:r>
            <a:r>
              <a:rPr lang="pt-BR" sz="1600" dirty="0"/>
              <a:t>} para {</a:t>
            </a:r>
            <a:r>
              <a:rPr lang="pt-BR" sz="1600" dirty="0" err="1"/>
              <a:t>unit_hga</a:t>
            </a:r>
            <a:r>
              <a:rPr lang="pt-BR" sz="1600" dirty="0"/>
              <a:t>}, valor ajustado de {</a:t>
            </a:r>
            <a:r>
              <a:rPr lang="pt-BR" sz="1600" dirty="0" err="1"/>
              <a:t>valor_anterior</a:t>
            </a:r>
            <a:r>
              <a:rPr lang="pt-BR" sz="1600" dirty="0"/>
              <a:t>} para {</a:t>
            </a:r>
            <a:r>
              <a:rPr lang="pt-BR" sz="1600" dirty="0" err="1"/>
              <a:t>valor_convertido</a:t>
            </a:r>
            <a:r>
              <a:rPr lang="pt-BR" sz="1600" dirty="0"/>
              <a:t>}."</a:t>
            </a:r>
          </a:p>
          <a:p>
            <a:r>
              <a:rPr lang="pt-BR" sz="1600" dirty="0"/>
              <a:t>“Não encontrado correspondência do </a:t>
            </a:r>
            <a:r>
              <a:rPr lang="pt-BR" sz="1600" dirty="0" err="1"/>
              <a:t>de-para</a:t>
            </a:r>
            <a:r>
              <a:rPr lang="pt-BR" sz="1600" dirty="0"/>
              <a:t> para </a:t>
            </a:r>
            <a:r>
              <a:rPr lang="pt-BR" sz="1600" dirty="0" err="1"/>
              <a:t>unit_org</a:t>
            </a:r>
            <a:r>
              <a:rPr lang="pt-BR" sz="1600" dirty="0"/>
              <a:t>”</a:t>
            </a:r>
          </a:p>
          <a:p>
            <a:r>
              <a:rPr lang="pt-BR" sz="1600" dirty="0"/>
              <a:t>“Correção: </a:t>
            </a:r>
            <a:r>
              <a:rPr lang="pt-BR" sz="1600" dirty="0" err="1"/>
              <a:t>unit_hga</a:t>
            </a:r>
            <a:r>
              <a:rPr lang="pt-BR" sz="1600" dirty="0"/>
              <a:t> ajustado de ‘{</a:t>
            </a:r>
            <a:r>
              <a:rPr lang="pt-BR" sz="1600" dirty="0" err="1"/>
              <a:t>valor_anterior</a:t>
            </a:r>
            <a:r>
              <a:rPr lang="pt-BR" sz="1600" dirty="0"/>
              <a:t>}’ para ‘{</a:t>
            </a:r>
            <a:r>
              <a:rPr lang="pt-BR" sz="1600" dirty="0" err="1"/>
              <a:t>unit_hga</a:t>
            </a:r>
            <a:r>
              <a:rPr lang="pt-BR" sz="1600" dirty="0"/>
              <a:t>}’ conforme </a:t>
            </a:r>
            <a:r>
              <a:rPr lang="pt-BR" sz="1600" dirty="0" err="1"/>
              <a:t>de-para</a:t>
            </a:r>
            <a:r>
              <a:rPr lang="pt-BR" sz="1600" dirty="0"/>
              <a:t>”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10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44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/>
              <a:t>De-Para</a:t>
            </a:r>
            <a:r>
              <a:rPr lang="pt-BR" dirty="0"/>
              <a:t> de Amostras e Parâmetros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19" y="2582808"/>
            <a:ext cx="5157787" cy="1692384"/>
          </a:xfrm>
        </p:spPr>
        <p:txBody>
          <a:bodyPr>
            <a:normAutofit/>
          </a:bodyPr>
          <a:lstStyle/>
          <a:p>
            <a:r>
              <a:rPr lang="pt-BR" sz="2000" dirty="0"/>
              <a:t>A função renomeia as colunas da aba Sample de acordo com o </a:t>
            </a:r>
            <a:r>
              <a:rPr lang="pt-BR" sz="2000" dirty="0" err="1"/>
              <a:t>De-Para</a:t>
            </a:r>
            <a:r>
              <a:rPr lang="pt-BR" sz="2000" dirty="0"/>
              <a:t> fornecido.</a:t>
            </a:r>
          </a:p>
          <a:p>
            <a:r>
              <a:rPr lang="pt-BR" sz="2000" dirty="0"/>
              <a:t>A função também renomeia as colunas da aba </a:t>
            </a:r>
            <a:r>
              <a:rPr lang="pt-BR" sz="2000" dirty="0" err="1"/>
              <a:t>Results</a:t>
            </a:r>
            <a:r>
              <a:rPr lang="pt-BR" sz="2000" dirty="0"/>
              <a:t> referentes aos nomes de parâmetros, com base no </a:t>
            </a:r>
            <a:r>
              <a:rPr lang="pt-BR" sz="2000" dirty="0" err="1"/>
              <a:t>De-Para</a:t>
            </a:r>
            <a:r>
              <a:rPr lang="pt-BR" sz="2000" dirty="0"/>
              <a:t> fornecido.</a:t>
            </a:r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182351"/>
            <a:ext cx="5535361" cy="3063417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r>
              <a:rPr lang="pt-BR" sz="1600" dirty="0"/>
              <a:t>"Correção: </a:t>
            </a:r>
            <a:r>
              <a:rPr lang="pt-BR" sz="1600" dirty="0" err="1"/>
              <a:t>station_name</a:t>
            </a:r>
            <a:r>
              <a:rPr lang="pt-BR" sz="1600" dirty="0"/>
              <a:t> ajustado de '{</a:t>
            </a:r>
            <a:r>
              <a:rPr lang="pt-BR" sz="1600" dirty="0" err="1"/>
              <a:t>valor_anterior</a:t>
            </a:r>
            <a:r>
              <a:rPr lang="pt-BR" sz="1600" dirty="0"/>
              <a:t>}' para '{</a:t>
            </a:r>
            <a:r>
              <a:rPr lang="pt-BR" sz="1600" dirty="0" err="1"/>
              <a:t>station_name</a:t>
            </a:r>
            <a:r>
              <a:rPr lang="pt-BR" sz="1600" dirty="0"/>
              <a:t>}' conforme </a:t>
            </a:r>
            <a:r>
              <a:rPr lang="pt-BR" sz="1600" dirty="0" err="1"/>
              <a:t>De-Para</a:t>
            </a:r>
            <a:r>
              <a:rPr lang="pt-BR" sz="1600" dirty="0"/>
              <a:t>.“</a:t>
            </a:r>
          </a:p>
          <a:p>
            <a:r>
              <a:rPr lang="pt-BR" sz="1600" dirty="0"/>
              <a:t>"Não encontrado correspondência no </a:t>
            </a:r>
            <a:r>
              <a:rPr lang="pt-BR" sz="1600" dirty="0" err="1"/>
              <a:t>de-para</a:t>
            </a:r>
            <a:r>
              <a:rPr lang="pt-BR" sz="1600" dirty="0"/>
              <a:t> para </a:t>
            </a:r>
            <a:r>
              <a:rPr lang="pt-BR" sz="1600" dirty="0" err="1"/>
              <a:t>sample_id</a:t>
            </a:r>
            <a:r>
              <a:rPr lang="pt-BR" sz="1600" dirty="0"/>
              <a:t>.“</a:t>
            </a:r>
          </a:p>
          <a:p>
            <a:r>
              <a:rPr lang="pt-BR" sz="1600" dirty="0"/>
              <a:t>"Não encontrado correspondência no </a:t>
            </a:r>
            <a:r>
              <a:rPr lang="pt-BR" sz="1600" dirty="0" err="1"/>
              <a:t>de-para</a:t>
            </a:r>
            <a:r>
              <a:rPr lang="pt-BR" sz="1600" dirty="0"/>
              <a:t> para </a:t>
            </a:r>
            <a:r>
              <a:rPr lang="pt-BR" sz="1600" dirty="0" err="1"/>
              <a:t>parameter_org</a:t>
            </a:r>
            <a:r>
              <a:rPr lang="pt-BR" sz="1600" dirty="0"/>
              <a:t>.“</a:t>
            </a:r>
          </a:p>
          <a:p>
            <a:r>
              <a:rPr lang="pt-BR" sz="1600" dirty="0"/>
              <a:t>Correção: </a:t>
            </a:r>
            <a:r>
              <a:rPr lang="pt-BR" sz="1600" dirty="0" err="1"/>
              <a:t>parameter_hga</a:t>
            </a:r>
            <a:r>
              <a:rPr lang="pt-BR" sz="1600" dirty="0"/>
              <a:t> ajustado de '{</a:t>
            </a:r>
            <a:r>
              <a:rPr lang="pt-BR" sz="1600" dirty="0" err="1"/>
              <a:t>valor_anterior</a:t>
            </a:r>
            <a:r>
              <a:rPr lang="pt-BR" sz="1600" dirty="0"/>
              <a:t>}' para '{</a:t>
            </a:r>
            <a:r>
              <a:rPr lang="pt-BR" sz="1600" dirty="0" err="1"/>
              <a:t>parameter_hga</a:t>
            </a:r>
            <a:r>
              <a:rPr lang="pt-BR" sz="1600" dirty="0"/>
              <a:t>}' conforme </a:t>
            </a:r>
            <a:r>
              <a:rPr lang="pt-BR" sz="1600" dirty="0" err="1"/>
              <a:t>De-Para</a:t>
            </a:r>
            <a:r>
              <a:rPr lang="pt-BR" sz="1600" dirty="0"/>
              <a:t>."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11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17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Resultados Numéricos e de Texto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19" y="2382579"/>
            <a:ext cx="5157787" cy="1957108"/>
          </a:xfrm>
        </p:spPr>
        <p:txBody>
          <a:bodyPr>
            <a:normAutofit/>
          </a:bodyPr>
          <a:lstStyle/>
          <a:p>
            <a:r>
              <a:rPr lang="pt-BR" sz="2000" dirty="0"/>
              <a:t>Verifica se o campo ‘</a:t>
            </a:r>
            <a:r>
              <a:rPr lang="pt-BR" sz="2000" dirty="0" err="1"/>
              <a:t>result_num_hga</a:t>
            </a:r>
            <a:r>
              <a:rPr lang="pt-BR" sz="2000" dirty="0"/>
              <a:t>” de valores numéricos está correto, detectando texto ou valores negativos indevidos.</a:t>
            </a:r>
          </a:p>
          <a:p>
            <a:r>
              <a:rPr lang="pt-BR" sz="2000" dirty="0"/>
              <a:t>Verifica se o campo ‘</a:t>
            </a:r>
            <a:r>
              <a:rPr lang="pt-BR" sz="2000" dirty="0" err="1"/>
              <a:t>result_txt_hga</a:t>
            </a:r>
            <a:r>
              <a:rPr lang="pt-BR" sz="2000" dirty="0"/>
              <a:t>” de valores de texto está correto, detectando números indevidos.</a:t>
            </a:r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182351"/>
            <a:ext cx="5535361" cy="235756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"Valor negativo encontrado em </a:t>
            </a:r>
            <a:r>
              <a:rPr lang="pt-BR" sz="1500" dirty="0" err="1"/>
              <a:t>result_num_hga</a:t>
            </a:r>
            <a:r>
              <a:rPr lang="pt-BR" sz="1500" dirty="0"/>
              <a:t>: {</a:t>
            </a:r>
            <a:r>
              <a:rPr lang="pt-BR" sz="1500" dirty="0" err="1"/>
              <a:t>valor_negativo</a:t>
            </a:r>
            <a:r>
              <a:rPr lang="pt-BR" sz="1500" dirty="0"/>
              <a:t>}."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"Texto encontrado em campo numérico </a:t>
            </a:r>
            <a:r>
              <a:rPr lang="pt-BR" sz="1500" dirty="0" err="1"/>
              <a:t>result_num_hga</a:t>
            </a:r>
            <a:r>
              <a:rPr lang="pt-BR" sz="1500" dirty="0"/>
              <a:t>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"Números encontrados no campo de texto </a:t>
            </a:r>
            <a:r>
              <a:rPr lang="pt-BR" sz="1500" dirty="0" err="1"/>
              <a:t>result_txt_hga</a:t>
            </a:r>
            <a:r>
              <a:rPr lang="pt-BR" sz="1500" dirty="0"/>
              <a:t>."</a:t>
            </a:r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12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19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Listas Suspensas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19" y="2382579"/>
            <a:ext cx="5157787" cy="1957108"/>
          </a:xfrm>
        </p:spPr>
        <p:txBody>
          <a:bodyPr>
            <a:normAutofit/>
          </a:bodyPr>
          <a:lstStyle/>
          <a:p>
            <a:r>
              <a:rPr lang="pt-BR" sz="2000" dirty="0"/>
              <a:t>Verifica se os campos obrigatórios, como '</a:t>
            </a:r>
            <a:r>
              <a:rPr lang="pt-BR" sz="2000" dirty="0" err="1"/>
              <a:t>sample_type</a:t>
            </a:r>
            <a:r>
              <a:rPr lang="pt-BR" sz="2000" dirty="0"/>
              <a:t>', '</a:t>
            </a:r>
            <a:r>
              <a:rPr lang="pt-BR" sz="2000" dirty="0" err="1"/>
              <a:t>quality_code</a:t>
            </a:r>
            <a:r>
              <a:rPr lang="pt-BR" sz="2000" dirty="0"/>
              <a:t>', '</a:t>
            </a:r>
            <a:r>
              <a:rPr lang="pt-BR" sz="2000" dirty="0" err="1"/>
              <a:t>laboratory</a:t>
            </a:r>
            <a:r>
              <a:rPr lang="pt-BR" sz="2000" dirty="0"/>
              <a:t>', '</a:t>
            </a:r>
            <a:r>
              <a:rPr lang="pt-BR" sz="2000" dirty="0" err="1"/>
              <a:t>matrix</a:t>
            </a:r>
            <a:r>
              <a:rPr lang="pt-BR" sz="2000" dirty="0"/>
              <a:t>’, '</a:t>
            </a:r>
            <a:r>
              <a:rPr lang="pt-BR" sz="2000" dirty="0" err="1"/>
              <a:t>periodicity</a:t>
            </a:r>
            <a:r>
              <a:rPr lang="pt-BR" sz="2000" dirty="0"/>
              <a:t>’ e '</a:t>
            </a:r>
            <a:r>
              <a:rPr lang="pt-BR" sz="2000" dirty="0" err="1"/>
              <a:t>samp_technique</a:t>
            </a:r>
            <a:r>
              <a:rPr lang="pt-BR" sz="2000" dirty="0"/>
              <a:t>' estão preenchidos corretamente e correspondem às listas definidas no arquivo </a:t>
            </a:r>
            <a:r>
              <a:rPr lang="pt-BR" sz="2000" dirty="0" err="1"/>
              <a:t>De-Para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182352"/>
            <a:ext cx="5535361" cy="15250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"Campo '{</a:t>
            </a:r>
            <a:r>
              <a:rPr lang="pt-BR" sz="1500" dirty="0" err="1"/>
              <a:t>col</a:t>
            </a:r>
            <a:r>
              <a:rPr lang="pt-BR" sz="1500" dirty="0"/>
              <a:t>}' de lista obrigatória está vazio ou nulo."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"Campo '{</a:t>
            </a:r>
            <a:r>
              <a:rPr lang="pt-BR" sz="1500" dirty="0" err="1"/>
              <a:t>col</a:t>
            </a:r>
            <a:r>
              <a:rPr lang="pt-BR" sz="1500" dirty="0"/>
              <a:t>}' de lista obrigatória com valor inválido: '{valor}'."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13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81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Verificação de Duplicatas nas Amostras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19" y="2382579"/>
            <a:ext cx="5157787" cy="1957108"/>
          </a:xfrm>
        </p:spPr>
        <p:txBody>
          <a:bodyPr>
            <a:normAutofit/>
          </a:bodyPr>
          <a:lstStyle/>
          <a:p>
            <a:r>
              <a:rPr lang="pt-BR" sz="2100" dirty="0"/>
              <a:t>O sistema compara as amostras e </a:t>
            </a:r>
            <a:r>
              <a:rPr lang="pt-BR" sz="2100" dirty="0" err="1"/>
              <a:t>stations</a:t>
            </a:r>
            <a:r>
              <a:rPr lang="pt-BR" sz="2100" dirty="0"/>
              <a:t> (</a:t>
            </a:r>
            <a:r>
              <a:rPr lang="pt-BR" sz="2100" dirty="0" err="1"/>
              <a:t>sample_id</a:t>
            </a:r>
            <a:r>
              <a:rPr lang="pt-BR" sz="2100" dirty="0"/>
              <a:t> e </a:t>
            </a:r>
            <a:r>
              <a:rPr lang="pt-BR" sz="2100" dirty="0" err="1"/>
              <a:t>station_name</a:t>
            </a:r>
            <a:r>
              <a:rPr lang="pt-BR" sz="2100" dirty="0"/>
              <a:t>) com o banco de dados para identificar duplicatas.</a:t>
            </a:r>
          </a:p>
          <a:p>
            <a:r>
              <a:rPr lang="pt-BR" sz="2100" dirty="0"/>
              <a:t>Identifica também </a:t>
            </a:r>
            <a:r>
              <a:rPr lang="pt-BR" sz="2100" dirty="0" err="1"/>
              <a:t>Stations</a:t>
            </a:r>
            <a:r>
              <a:rPr lang="pt-BR" sz="2100" dirty="0"/>
              <a:t> que não estão cadastradas no banco de dados.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182351"/>
            <a:ext cx="5535361" cy="266236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</a:t>
            </a:r>
            <a:r>
              <a:rPr lang="pt-BR" sz="1500" dirty="0" err="1"/>
              <a:t>station_name</a:t>
            </a:r>
            <a:r>
              <a:rPr lang="pt-BR" sz="1500" dirty="0"/>
              <a:t> {</a:t>
            </a:r>
            <a:r>
              <a:rPr lang="pt-BR" sz="1500" dirty="0" err="1"/>
              <a:t>station_name</a:t>
            </a:r>
            <a:r>
              <a:rPr lang="pt-BR" sz="1500" dirty="0"/>
              <a:t>} não está cadastrado no banco."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"Amostra '{</a:t>
            </a:r>
            <a:r>
              <a:rPr lang="pt-BR" sz="1500" dirty="0" err="1"/>
              <a:t>sample_id</a:t>
            </a:r>
            <a:r>
              <a:rPr lang="pt-BR" sz="1500" dirty="0"/>
              <a:t>}' já cadastrada no ponto '{</a:t>
            </a:r>
            <a:r>
              <a:rPr lang="pt-BR" sz="1500" dirty="0" err="1"/>
              <a:t>station_name</a:t>
            </a:r>
            <a:r>
              <a:rPr lang="pt-BR" sz="1500" dirty="0"/>
              <a:t>}' (mesmo ponto) no banco."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500" dirty="0"/>
              <a:t>"Amostra '{</a:t>
            </a:r>
            <a:r>
              <a:rPr lang="pt-BR" sz="1500" dirty="0" err="1"/>
              <a:t>sample_id</a:t>
            </a:r>
            <a:r>
              <a:rPr lang="pt-BR" sz="1500" dirty="0"/>
              <a:t>}' já cadastrada no ponto '{</a:t>
            </a:r>
            <a:r>
              <a:rPr lang="pt-BR" sz="1500" dirty="0" err="1"/>
              <a:t>station_name</a:t>
            </a:r>
            <a:r>
              <a:rPr lang="pt-BR" sz="1500" dirty="0"/>
              <a:t>}' (diferente) no banco."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14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01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DE88EE-9F37-4B18-EB74-B31E0629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1967"/>
            <a:ext cx="8961938" cy="34872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Verificação de Datas e Caracteres Especiais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19" y="2382579"/>
            <a:ext cx="5157787" cy="1957108"/>
          </a:xfrm>
        </p:spPr>
        <p:txBody>
          <a:bodyPr>
            <a:normAutofit fontScale="92500"/>
          </a:bodyPr>
          <a:lstStyle/>
          <a:p>
            <a:r>
              <a:rPr lang="pt-BR" sz="2100" dirty="0"/>
              <a:t>Verifica se as datas e horas seguem os formatos corretos (</a:t>
            </a:r>
            <a:r>
              <a:rPr lang="pt-BR" sz="2100" dirty="0" err="1"/>
              <a:t>dd</a:t>
            </a:r>
            <a:r>
              <a:rPr lang="pt-BR" sz="2100" dirty="0"/>
              <a:t>/mm/</a:t>
            </a:r>
            <a:r>
              <a:rPr lang="pt-BR" sz="2100" dirty="0" err="1"/>
              <a:t>yyyy</a:t>
            </a:r>
            <a:r>
              <a:rPr lang="pt-BR" sz="2100" dirty="0"/>
              <a:t> e </a:t>
            </a:r>
            <a:r>
              <a:rPr lang="pt-BR" sz="2100" dirty="0" err="1"/>
              <a:t>dd</a:t>
            </a:r>
            <a:r>
              <a:rPr lang="pt-BR" sz="2100" dirty="0"/>
              <a:t>/mm/</a:t>
            </a:r>
            <a:r>
              <a:rPr lang="pt-BR" sz="2100" dirty="0" err="1"/>
              <a:t>yyyy</a:t>
            </a:r>
            <a:r>
              <a:rPr lang="pt-BR" sz="2100" dirty="0"/>
              <a:t> HH:MM).</a:t>
            </a:r>
          </a:p>
          <a:p>
            <a:r>
              <a:rPr lang="pt-BR" sz="2100" dirty="0"/>
              <a:t>Detecta datas futuras no EDD e marca como erro.</a:t>
            </a:r>
          </a:p>
          <a:p>
            <a:r>
              <a:rPr lang="pt-BR" sz="2100" dirty="0"/>
              <a:t>Identifica caracteres acentuados e o caractere 'ç' nos comentários.</a:t>
            </a:r>
          </a:p>
          <a:p>
            <a:endParaRPr lang="pt-BR" sz="2100" dirty="0"/>
          </a:p>
          <a:p>
            <a:endParaRPr lang="pt-BR" sz="21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F1E9B3-E16D-057B-861F-C18E3E103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182351"/>
            <a:ext cx="5535361" cy="2437775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b="1" dirty="0"/>
              <a:t>COMENTÁRIOS GERADOS: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/>
              <a:t>"Data futura em {</a:t>
            </a:r>
            <a:r>
              <a:rPr lang="pt-BR" sz="1600" dirty="0" err="1"/>
              <a:t>campo_nome</a:t>
            </a:r>
            <a:r>
              <a:rPr lang="pt-BR" sz="1600" dirty="0"/>
              <a:t>}: {</a:t>
            </a:r>
            <a:r>
              <a:rPr lang="pt-BR" sz="1600" dirty="0" err="1"/>
              <a:t>data_str</a:t>
            </a:r>
            <a:r>
              <a:rPr lang="pt-BR" sz="1600" dirty="0"/>
              <a:t>}."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/>
              <a:t>"Formato inválido em {</a:t>
            </a:r>
            <a:r>
              <a:rPr lang="pt-BR" sz="1600" dirty="0" err="1"/>
              <a:t>campo_nome</a:t>
            </a:r>
            <a:r>
              <a:rPr lang="pt-BR" sz="1600" dirty="0"/>
              <a:t>}: {</a:t>
            </a:r>
            <a:r>
              <a:rPr lang="pt-BR" sz="1600" dirty="0" err="1"/>
              <a:t>data_str</a:t>
            </a:r>
            <a:r>
              <a:rPr lang="pt-BR" sz="1600" dirty="0"/>
              <a:t>}."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/>
              <a:t>"Tipo de dado inválido em {</a:t>
            </a:r>
            <a:r>
              <a:rPr lang="pt-BR" sz="1600" dirty="0" err="1"/>
              <a:t>campo_nome</a:t>
            </a:r>
            <a:r>
              <a:rPr lang="pt-BR" sz="1600" dirty="0"/>
              <a:t>}: {</a:t>
            </a:r>
            <a:r>
              <a:rPr lang="pt-BR" sz="1600" dirty="0" err="1"/>
              <a:t>tipo_dado</a:t>
            </a:r>
            <a:r>
              <a:rPr lang="pt-BR" sz="1600" dirty="0"/>
              <a:t>}.“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/>
              <a:t>"Caracteres especiais encontrados na coluna </a:t>
            </a:r>
            <a:r>
              <a:rPr lang="pt-BR" sz="1600" dirty="0" err="1"/>
              <a:t>comment</a:t>
            </a:r>
            <a:r>
              <a:rPr lang="pt-BR" sz="1500" dirty="0"/>
              <a:t>."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5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15</a:t>
            </a:fld>
            <a:endParaRPr lang="pt-BR"/>
          </a:p>
        </p:txBody>
      </p:sp>
      <p:sp>
        <p:nvSpPr>
          <p:cNvPr id="20" name="Balão de Fala: Oval 19">
            <a:extLst>
              <a:ext uri="{FF2B5EF4-FFF2-40B4-BE49-F238E27FC236}">
                <a16:creationId xmlns:a16="http://schemas.microsoft.com/office/drawing/2014/main" id="{7CA9D351-0C4A-537F-14DF-EEB4AE4DAF1B}"/>
              </a:ext>
            </a:extLst>
          </p:cNvPr>
          <p:cNvSpPr/>
          <p:nvPr/>
        </p:nvSpPr>
        <p:spPr>
          <a:xfrm>
            <a:off x="9905760" y="795293"/>
            <a:ext cx="1342417" cy="89539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3">
            <a:extLst>
              <a:ext uri="{FF2B5EF4-FFF2-40B4-BE49-F238E27FC236}">
                <a16:creationId xmlns:a16="http://schemas.microsoft.com/office/drawing/2014/main" id="{7EA33823-19DB-CD1A-63B5-1036C977D694}"/>
              </a:ext>
            </a:extLst>
          </p:cNvPr>
          <p:cNvSpPr txBox="1">
            <a:spLocks/>
          </p:cNvSpPr>
          <p:nvPr/>
        </p:nvSpPr>
        <p:spPr>
          <a:xfrm>
            <a:off x="8144932" y="3302000"/>
            <a:ext cx="3699934" cy="8043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100" dirty="0">
                <a:solidFill>
                  <a:schemeClr val="bg1"/>
                </a:solidFill>
              </a:rPr>
              <a:t>sabrine.moraes@waterservicestech.com</a:t>
            </a:r>
          </a:p>
          <a:p>
            <a:pPr marL="0" indent="0">
              <a:buNone/>
            </a:pPr>
            <a:r>
              <a:rPr lang="pt-BR" sz="2100" dirty="0">
                <a:solidFill>
                  <a:schemeClr val="bg1"/>
                </a:solidFill>
              </a:rPr>
              <a:t>eduarda.silva@waterservicestech.com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0447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30EE-D8D0-7525-8DA9-7B2764A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Descrição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C7B57-3604-AECC-271A-6AEF18DB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085850"/>
            <a:ext cx="11477625" cy="5091113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Este sistema foi desenvolvido para realizar a validação de arquivos EDD conforme os parâmetros do arquivo </a:t>
            </a:r>
            <a:r>
              <a:rPr lang="pt-BR" dirty="0" err="1"/>
              <a:t>De-Para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Ele utiliza Python, </a:t>
            </a:r>
            <a:r>
              <a:rPr lang="pt-BR" dirty="0" err="1"/>
              <a:t>SQLAlchemy</a:t>
            </a:r>
            <a:r>
              <a:rPr lang="pt-BR" dirty="0"/>
              <a:t>, Pandas, </a:t>
            </a:r>
            <a:r>
              <a:rPr lang="pt-BR" dirty="0" err="1"/>
              <a:t>Eel</a:t>
            </a:r>
            <a:r>
              <a:rPr lang="pt-BR" dirty="0"/>
              <a:t> e bibliotecas de interface gráfica para interagir com o usuário e validar os dados.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O sistema permite verificar valores numéricos, textos, datas, unidades e realizar correções automáticas baseadas nas regras estabelecidas</a:t>
            </a:r>
          </a:p>
        </p:txBody>
      </p:sp>
    </p:spTree>
    <p:extLst>
      <p:ext uri="{BB962C8B-B14F-4D97-AF65-F5344CB8AC3E}">
        <p14:creationId xmlns:p14="http://schemas.microsoft.com/office/powerpoint/2010/main" val="300835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30EE-D8D0-7525-8DA9-7B2764A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Pré-Requisitos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C7B57-3604-AECC-271A-6AEF18DB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2032000"/>
            <a:ext cx="4391025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1) Arquivos necessários</a:t>
            </a:r>
            <a:r>
              <a:rPr lang="pt-BR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/>
              <a:t>Arquivo EDD</a:t>
            </a:r>
            <a:r>
              <a:rPr lang="pt-BR" sz="2000" dirty="0"/>
              <a:t>: Contém os dados de amostras e resultados.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/>
              <a:t>Arquivo </a:t>
            </a:r>
            <a:r>
              <a:rPr lang="pt-BR" sz="2000" b="1" dirty="0" err="1"/>
              <a:t>De-Para</a:t>
            </a:r>
            <a:r>
              <a:rPr lang="pt-BR" sz="2000" dirty="0"/>
              <a:t>: Define as correspondências para renomeação de colunas, parâmetros, unidades e listas de validação.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68863C8-0E8D-212E-B5D2-A9F11F71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07" y="2369894"/>
            <a:ext cx="3663181" cy="194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53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30EE-D8D0-7525-8DA9-7B2764A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Pré-Requisitos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C7B57-3604-AECC-271A-6AEF18DB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794934"/>
            <a:ext cx="4391025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2) Arquivo </a:t>
            </a:r>
            <a:r>
              <a:rPr lang="pt-BR" sz="2000" b="1" dirty="0" err="1"/>
              <a:t>De-Para</a:t>
            </a:r>
            <a:endParaRPr lang="pt-BR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São conferidos os </a:t>
            </a:r>
            <a:r>
              <a:rPr lang="pt-BR" sz="2000" dirty="0" err="1"/>
              <a:t>De-Para</a:t>
            </a:r>
            <a:r>
              <a:rPr lang="pt-BR" sz="2000" dirty="0"/>
              <a:t> de parâmetros, amostras, unidades e listas suspensas.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Não devem ser alterados os nomes das colunas e abas do arquivo.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Todos os campos devem revisados e preenchidos com os dados atualizados da empresa.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 aba ‘</a:t>
            </a:r>
            <a:r>
              <a:rPr lang="pt-BR" sz="2000" dirty="0" err="1"/>
              <a:t>Columns</a:t>
            </a:r>
            <a:r>
              <a:rPr lang="pt-BR" sz="2000" dirty="0"/>
              <a:t>’ que transforma os nomes das colunas foi preenchida de acordo com o EDD do laboratório.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BCB329-36A1-87D3-491D-CF7586A2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" t="1404"/>
          <a:stretch/>
        </p:blipFill>
        <p:spPr>
          <a:xfrm>
            <a:off x="5473970" y="1195086"/>
            <a:ext cx="5933873" cy="4888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27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30EE-D8D0-7525-8DA9-7B2764A2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Pré-Requisitos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C7B57-3604-AECC-271A-6AEF18DB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2218267"/>
            <a:ext cx="4391025" cy="372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3) Arquivo EDD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Arquivo recebido do laboratório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Abas devem ter o nome “Sample” e </a:t>
            </a:r>
            <a:r>
              <a:rPr lang="pt-BR" sz="2000" dirty="0" err="1"/>
              <a:t>Results</a:t>
            </a:r>
            <a:r>
              <a:rPr lang="pt-BR" sz="2000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Os nomes das colunas devem ser os mesmos da coluna ‘Original’ da aba ‘</a:t>
            </a:r>
            <a:r>
              <a:rPr lang="pt-BR" sz="2000" dirty="0" err="1"/>
              <a:t>Columns</a:t>
            </a:r>
            <a:r>
              <a:rPr lang="pt-BR" sz="2000" dirty="0"/>
              <a:t>’ do arquivo </a:t>
            </a:r>
            <a:r>
              <a:rPr lang="pt-BR" sz="2000" dirty="0" err="1"/>
              <a:t>De-Para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882F68-8CA2-5575-F9EB-BD6E30E1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" t="2269"/>
          <a:stretch/>
        </p:blipFill>
        <p:spPr>
          <a:xfrm>
            <a:off x="5430570" y="1210733"/>
            <a:ext cx="5607107" cy="4823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67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9709-697E-27E3-3FE4-94D864D6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1166779"/>
            <a:ext cx="3932237" cy="676072"/>
          </a:xfrm>
        </p:spPr>
        <p:txBody>
          <a:bodyPr/>
          <a:lstStyle/>
          <a:p>
            <a:r>
              <a:rPr lang="pt-BR" dirty="0"/>
              <a:t>INSTRUÇÕES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935C73-16C6-B1B8-1442-1B762B23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861" y="2554051"/>
            <a:ext cx="3932237" cy="1933282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pt-BR" dirty="0"/>
              <a:t>Verificar o nome do servidor e banco de dados;</a:t>
            </a:r>
          </a:p>
          <a:p>
            <a:pPr marL="342900" indent="-342900">
              <a:buAutoNum type="arabicParenR"/>
            </a:pPr>
            <a:r>
              <a:rPr lang="pt-BR" dirty="0"/>
              <a:t>Clicar em ‘Procurar’ e selecionar a pasta de salvamento do arquivo final;</a:t>
            </a:r>
          </a:p>
          <a:p>
            <a:pPr marL="342900" indent="-342900">
              <a:buAutoNum type="arabicParenR"/>
            </a:pPr>
            <a:r>
              <a:rPr lang="pt-BR" dirty="0"/>
              <a:t>Clicar no botão ‘Testar Conexão’ para averiguar a conexão com o banco de dados;</a:t>
            </a:r>
          </a:p>
          <a:p>
            <a:pPr marL="342900" indent="-342900">
              <a:buAutoNum type="arabicParenR"/>
            </a:pP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9355B-D2A0-E6FF-D3A6-A227880C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9CC440-3ADB-E608-C1EF-CA255AE8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6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2523AAA-3697-9926-A526-AA077B0F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"/>
          <a:stretch/>
        </p:blipFill>
        <p:spPr>
          <a:xfrm>
            <a:off x="4555067" y="1413932"/>
            <a:ext cx="7504949" cy="4051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861DA60-C850-5EB8-CDAB-2C0E6B142DA9}"/>
              </a:ext>
            </a:extLst>
          </p:cNvPr>
          <p:cNvSpPr/>
          <p:nvPr/>
        </p:nvSpPr>
        <p:spPr>
          <a:xfrm>
            <a:off x="9209391" y="3124201"/>
            <a:ext cx="65175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EA19250-9621-7D7B-FC09-D8ECB2B04BA4}"/>
              </a:ext>
            </a:extLst>
          </p:cNvPr>
          <p:cNvCxnSpPr>
            <a:cxnSpLocks/>
          </p:cNvCxnSpPr>
          <p:nvPr/>
        </p:nvCxnSpPr>
        <p:spPr>
          <a:xfrm flipH="1">
            <a:off x="8153400" y="3674533"/>
            <a:ext cx="6434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5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9709-697E-27E3-3FE4-94D864D6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1166779"/>
            <a:ext cx="3932237" cy="676072"/>
          </a:xfrm>
        </p:spPr>
        <p:txBody>
          <a:bodyPr/>
          <a:lstStyle/>
          <a:p>
            <a:r>
              <a:rPr lang="pt-BR" dirty="0"/>
              <a:t>INSTRUÇÕES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935C73-16C6-B1B8-1442-1B762B23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861" y="2379426"/>
            <a:ext cx="3932237" cy="3694349"/>
          </a:xfrm>
        </p:spPr>
        <p:txBody>
          <a:bodyPr>
            <a:normAutofit/>
          </a:bodyPr>
          <a:lstStyle/>
          <a:p>
            <a:r>
              <a:rPr lang="pt-BR" dirty="0"/>
              <a:t>4)   Se a conexão funcionar, a mensagem ‘Teste de conexão bem sucedido’ irá aparecer e o selecionador de arquivos da parte direita ficará disponível;</a:t>
            </a:r>
          </a:p>
          <a:p>
            <a:pPr marL="342900" indent="-342900">
              <a:buAutoNum type="arabicParenR" startAt="5"/>
            </a:pPr>
            <a:r>
              <a:rPr lang="pt-BR" dirty="0"/>
              <a:t>Selecionar o arquivo de EDD e </a:t>
            </a:r>
            <a:r>
              <a:rPr lang="pt-BR" dirty="0" err="1"/>
              <a:t>De-Para</a:t>
            </a:r>
            <a:r>
              <a:rPr lang="pt-BR" dirty="0"/>
              <a:t> no formato .</a:t>
            </a:r>
            <a:r>
              <a:rPr lang="pt-BR" dirty="0" err="1"/>
              <a:t>xlsx</a:t>
            </a:r>
            <a:r>
              <a:rPr lang="pt-BR" dirty="0"/>
              <a:t> ou .</a:t>
            </a:r>
            <a:r>
              <a:rPr lang="pt-BR" dirty="0" err="1"/>
              <a:t>xls</a:t>
            </a:r>
            <a:r>
              <a:rPr lang="pt-BR" dirty="0"/>
              <a:t>, clicando no respectivo botão ‘Procurar’;</a:t>
            </a:r>
          </a:p>
          <a:p>
            <a:pPr marL="342900" indent="-342900">
              <a:buAutoNum type="arabicParenR" startAt="5"/>
            </a:pPr>
            <a:r>
              <a:rPr lang="pt-BR" dirty="0"/>
              <a:t>Selecionar o tipo de dado de qualidade (Águas e Efluentes ou Solo e Sedimento);</a:t>
            </a:r>
          </a:p>
          <a:p>
            <a:pPr marL="342900" indent="-342900">
              <a:buAutoNum type="arabicParenR" startAt="5"/>
            </a:pPr>
            <a:r>
              <a:rPr lang="pt-BR" dirty="0"/>
              <a:t>Clicar no botão ‘Validar Arquivos’</a:t>
            </a:r>
          </a:p>
          <a:p>
            <a:pPr marL="342900" indent="-342900">
              <a:buAutoNum type="arabicParenR" startAt="5"/>
            </a:pP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9355B-D2A0-E6FF-D3A6-A227880C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9CC440-3ADB-E608-C1EF-CA255AE8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8B5F66-06DE-5DFB-7BC5-A9A12A81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1446213"/>
            <a:ext cx="7616577" cy="4048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48F7455-F65B-B19C-3A17-47674586729D}"/>
              </a:ext>
            </a:extLst>
          </p:cNvPr>
          <p:cNvSpPr/>
          <p:nvPr/>
        </p:nvSpPr>
        <p:spPr>
          <a:xfrm>
            <a:off x="10758791" y="2370959"/>
            <a:ext cx="65175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A7C97F-80E1-A6D0-5EBB-055E0327519A}"/>
              </a:ext>
            </a:extLst>
          </p:cNvPr>
          <p:cNvSpPr/>
          <p:nvPr/>
        </p:nvSpPr>
        <p:spPr>
          <a:xfrm>
            <a:off x="10767258" y="2836625"/>
            <a:ext cx="65175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7E1FE04-04EC-8C05-23CB-6654A503B585}"/>
              </a:ext>
            </a:extLst>
          </p:cNvPr>
          <p:cNvCxnSpPr>
            <a:cxnSpLocks/>
          </p:cNvCxnSpPr>
          <p:nvPr/>
        </p:nvCxnSpPr>
        <p:spPr>
          <a:xfrm flipH="1">
            <a:off x="11353800" y="4021666"/>
            <a:ext cx="6434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0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9709-697E-27E3-3FE4-94D864D6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1166779"/>
            <a:ext cx="3932237" cy="676072"/>
          </a:xfrm>
        </p:spPr>
        <p:txBody>
          <a:bodyPr/>
          <a:lstStyle/>
          <a:p>
            <a:r>
              <a:rPr lang="pt-BR" dirty="0"/>
              <a:t>INSTRUÇÕES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935C73-16C6-B1B8-1442-1B762B23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861" y="2379426"/>
            <a:ext cx="3767339" cy="3694349"/>
          </a:xfrm>
        </p:spPr>
        <p:txBody>
          <a:bodyPr>
            <a:normAutofit/>
          </a:bodyPr>
          <a:lstStyle/>
          <a:p>
            <a:pPr marL="342900" indent="-342900">
              <a:buAutoNum type="arabicParenR" startAt="8"/>
            </a:pPr>
            <a:r>
              <a:rPr lang="pt-BR" dirty="0"/>
              <a:t>Assim que o programa começar a rodar, um gif de carregamento irá aparecer para indicar que está em processamento;</a:t>
            </a:r>
          </a:p>
          <a:p>
            <a:pPr marL="342900" indent="-342900">
              <a:buAutoNum type="arabicParenR" startAt="8"/>
            </a:pPr>
            <a:r>
              <a:rPr lang="pt-BR" dirty="0"/>
              <a:t>Quando o programa finalizar, aparecerá uma janela indicando sucesso e o local de salvamento do arquivo;</a:t>
            </a:r>
          </a:p>
          <a:p>
            <a:pPr marL="342900" indent="-342900">
              <a:buAutoNum type="arabicParenR" startAt="8"/>
            </a:pPr>
            <a:r>
              <a:rPr lang="pt-BR" dirty="0"/>
              <a:t>Em caso de erros diversos, a mesma janela irá aparecer para indicar qual o erro encontrado;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9355B-D2A0-E6FF-D3A6-A227880C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9CC440-3ADB-E608-C1EF-CA255AE8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8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4503AC-52FB-5655-9F06-50DBD1DD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66" y="375070"/>
            <a:ext cx="7632902" cy="384961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FA7C97F-80E1-A6D0-5EBB-055E0327519A}"/>
              </a:ext>
            </a:extLst>
          </p:cNvPr>
          <p:cNvSpPr/>
          <p:nvPr/>
        </p:nvSpPr>
        <p:spPr>
          <a:xfrm>
            <a:off x="9461176" y="3093679"/>
            <a:ext cx="633920" cy="382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E7CFD5-2F90-3613-1827-0F645B025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25" y="4422589"/>
            <a:ext cx="4198984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6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278E-E74D-D0F3-ACE0-2D95785C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/>
          <a:lstStyle/>
          <a:p>
            <a:r>
              <a:rPr lang="pt-BR" dirty="0"/>
              <a:t>VALIDAÇÕES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F69806-34B6-A8E1-0EE0-CAF8F83F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11" y="1988944"/>
            <a:ext cx="5157787" cy="4069150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Como output o programa gera uma cópia do arquivo de EDD, onde separa na aba ‘</a:t>
            </a:r>
            <a:r>
              <a:rPr lang="pt-BR" sz="2000" dirty="0" err="1"/>
              <a:t>Results_Error</a:t>
            </a:r>
            <a:r>
              <a:rPr lang="pt-BR" sz="2000" dirty="0"/>
              <a:t>’ ou ‘</a:t>
            </a:r>
            <a:r>
              <a:rPr lang="pt-BR" sz="2000" dirty="0" err="1"/>
              <a:t>Sample_Error</a:t>
            </a:r>
            <a:r>
              <a:rPr lang="pt-BR" sz="2000" dirty="0"/>
              <a:t>’ os dados que foram identificados algum tipo de inconsistência.</a:t>
            </a:r>
          </a:p>
          <a:p>
            <a:r>
              <a:rPr lang="pt-BR" sz="2000" dirty="0"/>
              <a:t>Nas abas de erro, a coluna de descrição da inconsistência pode ser identificada ao final da tabela, com o nome de “</a:t>
            </a:r>
            <a:r>
              <a:rPr lang="pt-BR" sz="2000" dirty="0" err="1"/>
              <a:t>comentario_correcao</a:t>
            </a:r>
            <a:r>
              <a:rPr lang="pt-BR" sz="2000" dirty="0"/>
              <a:t>”.</a:t>
            </a:r>
          </a:p>
          <a:p>
            <a:r>
              <a:rPr lang="pt-BR" sz="2000" dirty="0"/>
              <a:t>Caso tenha sido realizada apenas uma correção automática com base no </a:t>
            </a:r>
            <a:r>
              <a:rPr lang="pt-BR" sz="2000" dirty="0" err="1"/>
              <a:t>De-Para</a:t>
            </a:r>
            <a:r>
              <a:rPr lang="pt-BR" sz="2000" dirty="0"/>
              <a:t>, o dado não é movido pra aba de erro, e pode-se verificar a correção na coluna ‘</a:t>
            </a:r>
            <a:r>
              <a:rPr lang="pt-BR" sz="2000" dirty="0" err="1"/>
              <a:t>comentario_correcao</a:t>
            </a:r>
            <a:r>
              <a:rPr lang="pt-BR" sz="2000" dirty="0"/>
              <a:t>’ das abas ‘Sample’ ou ‘</a:t>
            </a:r>
            <a:r>
              <a:rPr lang="pt-BR" sz="2000" dirty="0" err="1"/>
              <a:t>Results</a:t>
            </a:r>
            <a:r>
              <a:rPr lang="pt-BR" sz="2000" dirty="0"/>
              <a:t>’</a:t>
            </a:r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8F536C-CF47-590E-B4A3-DAE975E4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Check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0DC035-5CBB-202B-706F-920C15D6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A6C6-D4BC-4932-98D9-142AA1CC2AE3}" type="slidenum">
              <a:rPr lang="pt-BR" smtClean="0"/>
              <a:t>9</a:t>
            </a:fld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F537611-78F1-87E5-28DB-8E86B15F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172" y="2473203"/>
            <a:ext cx="3566469" cy="388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EBB0D4-3CF5-F1DC-0598-BF02C245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03" y="3429000"/>
            <a:ext cx="5314385" cy="1214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857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0D568A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5305E21ED7B524B8D7CEB7674BEF96C" ma:contentTypeVersion="18" ma:contentTypeDescription="Crie um novo documento." ma:contentTypeScope="" ma:versionID="2689842c8ac8f6959440f7958dfd913d">
  <xsd:schema xmlns:xsd="http://www.w3.org/2001/XMLSchema" xmlns:xs="http://www.w3.org/2001/XMLSchema" xmlns:p="http://schemas.microsoft.com/office/2006/metadata/properties" xmlns:ns2="32456d03-a796-4153-b8b3-b5089946187e" xmlns:ns3="6d053f07-caa7-46fc-81ed-e873a5a6f0f6" targetNamespace="http://schemas.microsoft.com/office/2006/metadata/properties" ma:root="true" ma:fieldsID="8d32e0f6d32c277b6f49b61d1574f50f" ns2:_="" ns3:_="">
    <xsd:import namespace="32456d03-a796-4153-b8b3-b5089946187e"/>
    <xsd:import namespace="6d053f07-caa7-46fc-81ed-e873a5a6f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56d03-a796-4153-b8b3-b508994618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a5e7bd4-b0af-4fb3-8d67-cb36e9ef47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53f07-caa7-46fc-81ed-e873a5a6f0f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9e3b211-c783-4df1-8cfb-53f096471595}" ma:internalName="TaxCatchAll" ma:showField="CatchAllData" ma:web="6d053f07-caa7-46fc-81ed-e873a5a6f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02C87-D9DF-4CD6-9222-ADD78C3637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456d03-a796-4153-b8b3-b5089946187e"/>
    <ds:schemaRef ds:uri="6d053f07-caa7-46fc-81ed-e873a5a6f0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7B539E-4753-428F-A7F8-9B60342AD6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445</TotalTime>
  <Words>1145</Words>
  <Application>Microsoft Office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Avenir Next LT Pro</vt:lpstr>
      <vt:lpstr>Calibri</vt:lpstr>
      <vt:lpstr>Calibri Light</vt:lpstr>
      <vt:lpstr>Symbol</vt:lpstr>
      <vt:lpstr>Tema do Office</vt:lpstr>
      <vt:lpstr>Apresentação do PowerPoint</vt:lpstr>
      <vt:lpstr>Descrição Geral</vt:lpstr>
      <vt:lpstr>Pré-Requisitos</vt:lpstr>
      <vt:lpstr>Pré-Requisitos</vt:lpstr>
      <vt:lpstr>Pré-Requisitos</vt:lpstr>
      <vt:lpstr>INSTRUÇÕES DE USO</vt:lpstr>
      <vt:lpstr>INSTRUÇÕES DE USO</vt:lpstr>
      <vt:lpstr>INSTRUÇÕES DE USO</vt:lpstr>
      <vt:lpstr>VALIDAÇÕES</vt:lpstr>
      <vt:lpstr>VALIDAÇÕES</vt:lpstr>
      <vt:lpstr>VALIDAÇÕES</vt:lpstr>
      <vt:lpstr>VALIDAÇÕES</vt:lpstr>
      <vt:lpstr>VALIDAÇÕES</vt:lpstr>
      <vt:lpstr>VALIDAÇÕES</vt:lpstr>
      <vt:lpstr>VALIDAÇÕES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Jeferson Martins</dc:creator>
  <cp:lastModifiedBy>Eduarda Silva</cp:lastModifiedBy>
  <cp:revision>5</cp:revision>
  <dcterms:created xsi:type="dcterms:W3CDTF">2024-04-22T20:44:33Z</dcterms:created>
  <dcterms:modified xsi:type="dcterms:W3CDTF">2024-10-01T19:13:03Z</dcterms:modified>
</cp:coreProperties>
</file>